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82" r:id="rId1"/>
  </p:sldMasterIdLst>
  <p:notesMasterIdLst>
    <p:notesMasterId r:id="rId18"/>
  </p:notesMasterIdLst>
  <p:handoutMasterIdLst>
    <p:handoutMasterId r:id="rId19"/>
  </p:handoutMasterIdLst>
  <p:sldIdLst>
    <p:sldId id="273" r:id="rId2"/>
    <p:sldId id="308" r:id="rId3"/>
    <p:sldId id="306" r:id="rId4"/>
    <p:sldId id="307" r:id="rId5"/>
    <p:sldId id="292" r:id="rId6"/>
    <p:sldId id="296" r:id="rId7"/>
    <p:sldId id="309" r:id="rId8"/>
    <p:sldId id="297" r:id="rId9"/>
    <p:sldId id="301" r:id="rId10"/>
    <p:sldId id="299" r:id="rId11"/>
    <p:sldId id="302" r:id="rId12"/>
    <p:sldId id="300" r:id="rId13"/>
    <p:sldId id="298" r:id="rId14"/>
    <p:sldId id="303" r:id="rId15"/>
    <p:sldId id="304" r:id="rId16"/>
    <p:sldId id="305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FF3EA"/>
    <a:srgbClr val="595959"/>
    <a:srgbClr val="3059C7"/>
    <a:srgbClr val="A0CF40"/>
    <a:srgbClr val="0C50F9"/>
    <a:srgbClr val="8EBFD7"/>
    <a:srgbClr val="4C7100"/>
    <a:srgbClr val="244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83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0116545862231"/>
          <c:y val="0.166863672366398"/>
          <c:w val="0.802444073629869"/>
          <c:h val="0.7374066999021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MEPS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China</c:v>
                </c:pt>
                <c:pt idx="1">
                  <c:v>USA</c:v>
                </c:pt>
                <c:pt idx="2">
                  <c:v>Korea</c:v>
                </c:pt>
                <c:pt idx="3">
                  <c:v>Europe</c:v>
                </c:pt>
                <c:pt idx="4">
                  <c:v>Canada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38.0</c:v>
                </c:pt>
                <c:pt idx="1">
                  <c:v>32.0</c:v>
                </c:pt>
                <c:pt idx="2">
                  <c:v>26.0</c:v>
                </c:pt>
                <c:pt idx="3">
                  <c:v>32.0</c:v>
                </c:pt>
                <c:pt idx="4">
                  <c:v>26.0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Comparative Labels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China</c:v>
                </c:pt>
                <c:pt idx="1">
                  <c:v>USA</c:v>
                </c:pt>
                <c:pt idx="2">
                  <c:v>Korea</c:v>
                </c:pt>
                <c:pt idx="3">
                  <c:v>Europe</c:v>
                </c:pt>
                <c:pt idx="4">
                  <c:v>Canada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22.0</c:v>
                </c:pt>
                <c:pt idx="1">
                  <c:v>17.0</c:v>
                </c:pt>
                <c:pt idx="2">
                  <c:v>26.0</c:v>
                </c:pt>
                <c:pt idx="3">
                  <c:v>20.0</c:v>
                </c:pt>
                <c:pt idx="4">
                  <c:v>13.0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Endorsement Labels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China</c:v>
                </c:pt>
                <c:pt idx="1">
                  <c:v>USA</c:v>
                </c:pt>
                <c:pt idx="2">
                  <c:v>Korea</c:v>
                </c:pt>
                <c:pt idx="3">
                  <c:v>Europe</c:v>
                </c:pt>
                <c:pt idx="4">
                  <c:v>Canada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40.0</c:v>
                </c:pt>
                <c:pt idx="1">
                  <c:v>37.0</c:v>
                </c:pt>
                <c:pt idx="2">
                  <c:v>26.0</c:v>
                </c:pt>
                <c:pt idx="3">
                  <c:v>24.0</c:v>
                </c:pt>
                <c:pt idx="4">
                  <c:v>26.0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94940808"/>
        <c:axId val="-2094993080"/>
      </c:barChart>
      <c:catAx>
        <c:axId val="-2094940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94993080"/>
        <c:crosses val="autoZero"/>
        <c:auto val="1"/>
        <c:lblAlgn val="ctr"/>
        <c:lblOffset val="100"/>
        <c:noMultiLvlLbl val="0"/>
      </c:catAx>
      <c:valAx>
        <c:axId val="-2094993080"/>
        <c:scaling>
          <c:orientation val="minMax"/>
          <c:max val="100.0"/>
        </c:scaling>
        <c:delete val="0"/>
        <c:axPos val="l"/>
        <c:majorGridlines>
          <c:spPr>
            <a:ln w="3175"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Individual product measures</a:t>
                </a:r>
                <a:endParaRPr lang="en-US" sz="12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094940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05397872451374"/>
          <c:y val="0.0366526114709034"/>
          <c:w val="0.449367732179173"/>
          <c:h val="0.191243670298788"/>
        </c:manualLayout>
      </c:layout>
      <c:overlay val="0"/>
      <c:spPr>
        <a:solidFill>
          <a:schemeClr val="accent3">
            <a:lumMod val="20000"/>
            <a:lumOff val="80000"/>
          </a:schemeClr>
        </a:solidFill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A0CF40"/>
      </a:solidFill>
    </a:ln>
  </c:spPr>
  <c:txPr>
    <a:bodyPr/>
    <a:lstStyle/>
    <a:p>
      <a:pPr>
        <a:defRPr sz="1400"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00957408733"/>
          <c:y val="0.0855216204035102"/>
          <c:w val="0.78246719160105"/>
          <c:h val="0.79283623637954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Sheet1!$A$28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Sheet1!$B$26:$D$26</c:f>
              <c:strCache>
                <c:ptCount val="3"/>
                <c:pt idx="0">
                  <c:v>MEPS</c:v>
                </c:pt>
                <c:pt idx="1">
                  <c:v>Comparative</c:v>
                </c:pt>
                <c:pt idx="2">
                  <c:v>Endorsement</c:v>
                </c:pt>
              </c:strCache>
            </c:strRef>
          </c:cat>
          <c:val>
            <c:numRef>
              <c:f>Sheet1!$B$28:$D$28</c:f>
              <c:numCache>
                <c:formatCode>General</c:formatCode>
                <c:ptCount val="3"/>
                <c:pt idx="0">
                  <c:v>431.0</c:v>
                </c:pt>
                <c:pt idx="1">
                  <c:v>354.0</c:v>
                </c:pt>
                <c:pt idx="2">
                  <c:v>435.0</c:v>
                </c:pt>
              </c:numCache>
            </c:numRef>
          </c:val>
        </c:ser>
        <c:ser>
          <c:idx val="0"/>
          <c:order val="1"/>
          <c:tx>
            <c:strRef>
              <c:f>Sheet1!$A$27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Sheet1!$B$26:$D$26</c:f>
              <c:strCache>
                <c:ptCount val="3"/>
                <c:pt idx="0">
                  <c:v>MEPS</c:v>
                </c:pt>
                <c:pt idx="1">
                  <c:v>Comparative</c:v>
                </c:pt>
                <c:pt idx="2">
                  <c:v>Endorsement</c:v>
                </c:pt>
              </c:strCache>
            </c:strRef>
          </c:cat>
          <c:val>
            <c:numRef>
              <c:f>Sheet1!$B$27:$D$27</c:f>
              <c:numCache>
                <c:formatCode>General</c:formatCode>
                <c:ptCount val="3"/>
                <c:pt idx="0">
                  <c:v>1453.0</c:v>
                </c:pt>
                <c:pt idx="1">
                  <c:v>1149.0</c:v>
                </c:pt>
                <c:pt idx="2">
                  <c:v>1002.0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1943208"/>
        <c:axId val="-2112734072"/>
      </c:barChart>
      <c:catAx>
        <c:axId val="-2111943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12734072"/>
        <c:crosses val="autoZero"/>
        <c:auto val="1"/>
        <c:lblAlgn val="ctr"/>
        <c:lblOffset val="100"/>
        <c:noMultiLvlLbl val="0"/>
      </c:catAx>
      <c:valAx>
        <c:axId val="-2112734072"/>
        <c:scaling>
          <c:orientation val="minMax"/>
        </c:scaling>
        <c:delete val="0"/>
        <c:axPos val="l"/>
        <c:majorGridlines>
          <c:spPr>
            <a:ln w="3175"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Individual product measures</a:t>
                </a:r>
                <a:endParaRPr lang="en-US" sz="12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111943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2869541875447"/>
          <c:y val="0.0358113947877727"/>
          <c:w val="0.386458482462419"/>
          <c:h val="0.106283040377529"/>
        </c:manualLayout>
      </c:layout>
      <c:overlay val="0"/>
      <c:spPr>
        <a:solidFill>
          <a:schemeClr val="accent3">
            <a:lumMod val="20000"/>
            <a:lumOff val="80000"/>
          </a:schemeClr>
        </a:solidFill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A0CF40"/>
      </a:solidFill>
    </a:ln>
  </c:spPr>
  <c:txPr>
    <a:bodyPr/>
    <a:lstStyle/>
    <a:p>
      <a:pPr>
        <a:defRPr sz="1400"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EEF7C32-9372-9B4E-8B55-33C3CC414B4A}" type="datetime1">
              <a:rPr lang="en-US"/>
              <a:pPr>
                <a:defRPr/>
              </a:pPr>
              <a:t>24/10/16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1D9C07C-553A-614F-88CE-5347F5F15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584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C6CCE3E-112E-DB45-AD47-EA7C780DCBDF}" type="datetime1">
              <a:rPr lang="en-US"/>
              <a:pPr>
                <a:defRPr/>
              </a:pPr>
              <a:t>24/10/16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C5A3785-7B65-9D4E-82FC-3F49369C2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055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1955800"/>
            <a:ext cx="6570663" cy="3683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9E9FF73E-1EB4-DA44-896F-EA0E6A887390}" type="datetime1">
              <a:rPr lang="en-US"/>
              <a:pPr>
                <a:defRPr/>
              </a:pPr>
              <a:t>24/10/16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C3C1AF63-9695-E943-97DD-BEE8EFB61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99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1F243EF0-486B-0543-AD09-79D93C8F4496}" type="datetime1">
              <a:rPr lang="en-US"/>
              <a:pPr>
                <a:defRPr/>
              </a:pPr>
              <a:t>24/10/16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1CEDA1F1-E6E9-664F-9732-35CED94E2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9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6ED145E2-736F-1643-971A-864C178194F0}" type="datetime1">
              <a:rPr lang="en-US"/>
              <a:pPr>
                <a:defRPr/>
              </a:pPr>
              <a:t>24/10/16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103361F8-1973-AC47-8707-0D0EC1BA1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62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D7A3AF7D-595D-5346-A4BF-169B8496F707}" type="datetime1">
              <a:rPr lang="en-US"/>
              <a:pPr>
                <a:defRPr/>
              </a:pPr>
              <a:t>24/10/16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11F30804-3085-5542-92D0-8068D15CF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1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24B4B9F2-8261-B141-BF21-840EB5F08868}" type="datetime1">
              <a:rPr lang="en-US"/>
              <a:pPr>
                <a:defRPr/>
              </a:pPr>
              <a:t>24/10/16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61A29666-AEBC-DD41-9329-E4333B88B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94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44800" y="1512888"/>
            <a:ext cx="3657600" cy="158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371600" y="917575"/>
            <a:ext cx="6570663" cy="815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 dirty="0" smtClean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389002EF-9B53-CC45-8876-AE330F0F6B4E}" type="datetime1">
              <a:rPr lang="en-US"/>
              <a:pPr>
                <a:defRPr/>
              </a:pPr>
              <a:t>24/10/16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D8536AF2-74FC-464F-81E0-9CC342826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5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844800" y="1512888"/>
            <a:ext cx="3657600" cy="158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371600" y="917575"/>
            <a:ext cx="6570663" cy="815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 dirty="0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08F4FD5B-9D52-134E-A80B-AA2EEE20363C}" type="datetime1">
              <a:rPr lang="en-US"/>
              <a:pPr>
                <a:defRPr/>
              </a:pPr>
              <a:t>24/10/16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4685B40C-826F-DE44-9C67-C9E386091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6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844800" y="1512888"/>
            <a:ext cx="3657600" cy="158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371600" y="917575"/>
            <a:ext cx="6570663" cy="815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 dirty="0" smtClean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9E586083-BC36-7D41-BE32-CD347FB6F3C6}" type="datetime1">
              <a:rPr lang="en-US"/>
              <a:pPr>
                <a:defRPr/>
              </a:pPr>
              <a:t>24/10/16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D27EC586-A42D-6545-936F-6174072F3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1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505797B0-A3C3-F94B-8A16-F5A188F52D63}" type="datetime1">
              <a:rPr lang="en-US"/>
              <a:pPr>
                <a:defRPr/>
              </a:pPr>
              <a:t>24/10/16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2BA41A66-8710-6348-A9A3-DE66C2691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8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0CA847B8-9535-3944-823F-90BA43F3A8ED}" type="datetime1">
              <a:rPr lang="en-US"/>
              <a:pPr>
                <a:defRPr/>
              </a:pPr>
              <a:t>24/10/16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D4D6DFD5-D7EC-5444-B8AC-B09082D8F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8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3224AD95-3EE2-2E47-993C-D64DCAE89FEF}" type="datetime1">
              <a:rPr lang="en-US"/>
              <a:pPr>
                <a:defRPr/>
              </a:pPr>
              <a:t>24/10/16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E386A107-67E5-8042-948B-345715155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85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E master 2014_newname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98" r:id="rId1"/>
    <p:sldLayoutId id="2147484499" r:id="rId2"/>
    <p:sldLayoutId id="2147484500" r:id="rId3"/>
    <p:sldLayoutId id="2147484501" r:id="rId4"/>
    <p:sldLayoutId id="2147484502" r:id="rId5"/>
    <p:sldLayoutId id="2147484503" r:id="rId6"/>
    <p:sldLayoutId id="2147484504" r:id="rId7"/>
    <p:sldLayoutId id="2147484505" r:id="rId8"/>
    <p:sldLayoutId id="2147484506" r:id="rId9"/>
    <p:sldLayoutId id="2147484507" r:id="rId10"/>
    <p:sldLayoutId id="2147484508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E cover 2014_newna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58000"/>
          </a:xfrm>
          <a:prstGeom prst="rect">
            <a:avLst/>
          </a:prstGeom>
        </p:spPr>
      </p:pic>
      <p:sp>
        <p:nvSpPr>
          <p:cNvPr id="15363" name="Title 1"/>
          <p:cNvSpPr txBox="1">
            <a:spLocks/>
          </p:cNvSpPr>
          <p:nvPr/>
        </p:nvSpPr>
        <p:spPr bwMode="auto">
          <a:xfrm>
            <a:off x="2228850" y="5181600"/>
            <a:ext cx="66881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endParaRPr lang="en-US" sz="20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2692400"/>
            <a:ext cx="7006332" cy="1841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1F30804-3085-5542-92D0-8068D15CF1E2}" type="slidenum">
              <a:rPr lang="en-US" smtClean="0"/>
              <a:pPr algn="r">
                <a:defRPr/>
              </a:pPr>
              <a:t>9</a:t>
            </a:fld>
            <a:endParaRPr lang="en-US" dirty="0"/>
          </a:p>
        </p:txBody>
      </p:sp>
      <p:sp>
        <p:nvSpPr>
          <p:cNvPr id="3" name="Subtitle 2"/>
          <p:cNvSpPr txBox="1">
            <a:spLocks/>
          </p:cNvSpPr>
          <p:nvPr/>
        </p:nvSpPr>
        <p:spPr bwMode="auto">
          <a:xfrm>
            <a:off x="1308100" y="1943100"/>
            <a:ext cx="7137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  <a:buClr>
                <a:srgbClr val="A0CF40"/>
              </a:buClr>
              <a:buFont typeface="Wingdings" charset="2"/>
              <a:buChar char="§"/>
            </a:pPr>
            <a:r>
              <a:rPr lang="en-US" dirty="0" smtClean="0">
                <a:latin typeface="Avenir Book"/>
                <a:cs typeface="Avenir Book"/>
              </a:rPr>
              <a:t>EESL </a:t>
            </a:r>
            <a:r>
              <a:rPr lang="en-US" dirty="0">
                <a:latin typeface="Avenir Book"/>
                <a:cs typeface="Avenir Book"/>
              </a:rPr>
              <a:t>programs deliver energy and CO</a:t>
            </a:r>
            <a:r>
              <a:rPr lang="en-US" baseline="-25000" dirty="0">
                <a:latin typeface="Avenir Book"/>
                <a:cs typeface="Avenir Book"/>
              </a:rPr>
              <a:t>2</a:t>
            </a:r>
            <a:r>
              <a:rPr lang="en-US" dirty="0">
                <a:latin typeface="Avenir Book"/>
                <a:cs typeface="Avenir Book"/>
              </a:rPr>
              <a:t> reductions </a:t>
            </a:r>
            <a:r>
              <a:rPr lang="en-US" b="1" u="sng" dirty="0">
                <a:solidFill>
                  <a:srgbClr val="3059C7"/>
                </a:solidFill>
                <a:latin typeface="Avenir Book"/>
                <a:cs typeface="Avenir Book"/>
              </a:rPr>
              <a:t>while also</a:t>
            </a:r>
            <a:r>
              <a:rPr lang="en-US" dirty="0">
                <a:latin typeface="Avenir Book"/>
                <a:cs typeface="Avenir Book"/>
              </a:rPr>
              <a:t> reducing total costs. </a:t>
            </a:r>
            <a:endParaRPr lang="en-US" dirty="0" smtClean="0">
              <a:latin typeface="Avenir Book"/>
              <a:cs typeface="Avenir Book"/>
            </a:endParaRPr>
          </a:p>
          <a:p>
            <a:pPr>
              <a:spcAft>
                <a:spcPts val="1200"/>
              </a:spcAft>
              <a:buClr>
                <a:srgbClr val="A0CF40"/>
              </a:buClr>
              <a:buFont typeface="Wingdings" charset="2"/>
              <a:buChar char="§"/>
            </a:pPr>
            <a:r>
              <a:rPr lang="en-US" dirty="0" smtClean="0">
                <a:latin typeface="Avenir Book"/>
                <a:cs typeface="Avenir Book"/>
              </a:rPr>
              <a:t>This </a:t>
            </a:r>
            <a:r>
              <a:rPr lang="en-US" dirty="0">
                <a:latin typeface="Avenir Book"/>
                <a:cs typeface="Avenir Book"/>
              </a:rPr>
              <a:t>compares extremely </a:t>
            </a:r>
            <a:r>
              <a:rPr lang="en-US" dirty="0" err="1">
                <a:latin typeface="Avenir Book"/>
                <a:cs typeface="Avenir Book"/>
              </a:rPr>
              <a:t>favourably</a:t>
            </a:r>
            <a:r>
              <a:rPr lang="en-US" dirty="0">
                <a:latin typeface="Avenir Book"/>
                <a:cs typeface="Avenir Book"/>
              </a:rPr>
              <a:t> with the cost of other clean energy </a:t>
            </a:r>
            <a:r>
              <a:rPr lang="en-US" dirty="0" smtClean="0">
                <a:latin typeface="Avenir Book"/>
                <a:cs typeface="Avenir Book"/>
              </a:rPr>
              <a:t>options.</a:t>
            </a:r>
          </a:p>
          <a:p>
            <a:pPr>
              <a:spcAft>
                <a:spcPts val="1200"/>
              </a:spcAft>
              <a:buClr>
                <a:srgbClr val="A0CF40"/>
              </a:buClr>
              <a:buFont typeface="Wingdings" charset="2"/>
              <a:buChar char="§"/>
            </a:pPr>
            <a:r>
              <a:rPr lang="en-US" dirty="0" smtClean="0">
                <a:latin typeface="Avenir Book"/>
                <a:cs typeface="Avenir Book"/>
              </a:rPr>
              <a:t>Supports </a:t>
            </a:r>
            <a:r>
              <a:rPr lang="en-US" dirty="0">
                <a:latin typeface="Avenir Book"/>
                <a:cs typeface="Avenir Book"/>
              </a:rPr>
              <a:t>the </a:t>
            </a:r>
            <a:r>
              <a:rPr lang="en-US" dirty="0" smtClean="0">
                <a:latin typeface="Avenir Book"/>
                <a:cs typeface="Avenir Book"/>
              </a:rPr>
              <a:t>conclusion: end</a:t>
            </a:r>
            <a:r>
              <a:rPr lang="en-US" dirty="0">
                <a:latin typeface="Avenir Book"/>
                <a:cs typeface="Avenir Book"/>
              </a:rPr>
              <a:t>-use efficiency measures offer </a:t>
            </a:r>
            <a:r>
              <a:rPr lang="en-US" b="1" u="sng" dirty="0">
                <a:solidFill>
                  <a:srgbClr val="3059C7"/>
                </a:solidFill>
                <a:latin typeface="Avenir Book"/>
                <a:cs typeface="Avenir Book"/>
              </a:rPr>
              <a:t>the least cost pathway</a:t>
            </a:r>
            <a:r>
              <a:rPr lang="en-US" dirty="0">
                <a:latin typeface="Avenir Book"/>
                <a:cs typeface="Avenir Book"/>
              </a:rPr>
              <a:t> to energy and CO</a:t>
            </a:r>
            <a:r>
              <a:rPr lang="en-US" baseline="-25000" dirty="0">
                <a:latin typeface="Avenir Book"/>
                <a:cs typeface="Avenir Book"/>
              </a:rPr>
              <a:t>2</a:t>
            </a:r>
            <a:r>
              <a:rPr lang="en-US" dirty="0">
                <a:latin typeface="Avenir Book"/>
                <a:cs typeface="Avenir Book"/>
              </a:rPr>
              <a:t> emission </a:t>
            </a:r>
            <a:r>
              <a:rPr lang="en-US" dirty="0" smtClean="0">
                <a:latin typeface="Avenir Book"/>
                <a:cs typeface="Avenir Book"/>
              </a:rPr>
              <a:t>reductions.</a:t>
            </a:r>
          </a:p>
          <a:p>
            <a:pPr>
              <a:spcAft>
                <a:spcPts val="1200"/>
              </a:spcAft>
              <a:buClr>
                <a:srgbClr val="A0CF40"/>
              </a:buClr>
              <a:buFont typeface="Wingdings" charset="2"/>
              <a:buChar char="§"/>
            </a:pPr>
            <a:r>
              <a:rPr lang="en-US" dirty="0" smtClean="0">
                <a:latin typeface="Avenir Book"/>
                <a:cs typeface="Avenir Book"/>
              </a:rPr>
              <a:t>See following figure.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68438" y="785813"/>
            <a:ext cx="6215062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A0CF40"/>
                </a:solidFill>
                <a:latin typeface="Avenir Black"/>
                <a:cs typeface="Avenir Black"/>
              </a:rPr>
              <a:t>Findings:</a:t>
            </a:r>
            <a:r>
              <a:rPr lang="en-US" sz="2800" b="1" dirty="0" smtClean="0">
                <a:solidFill>
                  <a:srgbClr val="3059C7"/>
                </a:solidFill>
                <a:latin typeface="Avenir Black"/>
                <a:cs typeface="Avenir Black"/>
              </a:rPr>
              <a:t> </a:t>
            </a:r>
            <a:r>
              <a:rPr lang="en-US" sz="2800" b="1" i="1" dirty="0" smtClean="0">
                <a:solidFill>
                  <a:srgbClr val="3059C7"/>
                </a:solidFill>
                <a:latin typeface="Avenir Black"/>
                <a:cs typeface="Avenir Black"/>
              </a:rPr>
              <a:t>Cost </a:t>
            </a:r>
            <a:r>
              <a:rPr lang="en-US" sz="2800" b="1" i="1" dirty="0" smtClean="0">
                <a:solidFill>
                  <a:srgbClr val="3059C7"/>
                </a:solidFill>
                <a:latin typeface="Avenir Black"/>
                <a:cs typeface="Avenir Black"/>
              </a:rPr>
              <a:t>of </a:t>
            </a:r>
            <a:r>
              <a:rPr lang="en-US" sz="2800" b="1" i="1" dirty="0" smtClean="0">
                <a:solidFill>
                  <a:srgbClr val="3059C7"/>
                </a:solidFill>
                <a:latin typeface="Avenir Black"/>
                <a:cs typeface="Avenir Black"/>
              </a:rPr>
              <a:t>Greenhouse </a:t>
            </a:r>
            <a:r>
              <a:rPr lang="en-US" sz="2800" b="1" i="1" dirty="0">
                <a:solidFill>
                  <a:srgbClr val="3059C7"/>
                </a:solidFill>
                <a:latin typeface="Avenir Black"/>
                <a:cs typeface="Avenir Black"/>
              </a:rPr>
              <a:t>G</a:t>
            </a:r>
            <a:r>
              <a:rPr lang="en-US" sz="2800" b="1" i="1" dirty="0" smtClean="0">
                <a:solidFill>
                  <a:srgbClr val="3059C7"/>
                </a:solidFill>
                <a:latin typeface="Avenir Black"/>
                <a:cs typeface="Avenir Black"/>
              </a:rPr>
              <a:t>as </a:t>
            </a:r>
            <a:r>
              <a:rPr lang="en-US" sz="2800" b="1" i="1" dirty="0">
                <a:solidFill>
                  <a:srgbClr val="3059C7"/>
                </a:solidFill>
                <a:latin typeface="Avenir Black"/>
                <a:cs typeface="Avenir Black"/>
              </a:rPr>
              <a:t>R</a:t>
            </a:r>
            <a:r>
              <a:rPr lang="en-US" sz="2800" b="1" i="1" dirty="0" smtClean="0">
                <a:solidFill>
                  <a:srgbClr val="3059C7"/>
                </a:solidFill>
                <a:latin typeface="Avenir Black"/>
                <a:cs typeface="Avenir Black"/>
              </a:rPr>
              <a:t>eductions</a:t>
            </a:r>
            <a:endParaRPr lang="en-US" sz="2800" b="1" i="1" dirty="0">
              <a:solidFill>
                <a:srgbClr val="3059C7"/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108909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1F30804-3085-5542-92D0-8068D15CF1E2}" type="slidenum">
              <a:rPr lang="en-US" smtClean="0"/>
              <a:pPr algn="r">
                <a:defRPr/>
              </a:pPr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683997"/>
            <a:ext cx="7292546" cy="3815103"/>
          </a:xfrm>
          <a:prstGeom prst="rect">
            <a:avLst/>
          </a:prstGeom>
          <a:ln>
            <a:solidFill>
              <a:srgbClr val="77933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016000" y="5560368"/>
            <a:ext cx="76989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IEA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Energy Technology Perspectives: Scenarios and Strategies to 2050, 2008, International Energy Agency/ OECD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2100" y="1178868"/>
            <a:ext cx="6540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Marginal emission reduction costs for the global energy system, 2050</a:t>
            </a:r>
          </a:p>
        </p:txBody>
      </p:sp>
      <p:sp>
        <p:nvSpPr>
          <p:cNvPr id="6" name="Down Arrow 5"/>
          <p:cNvSpPr/>
          <p:nvPr/>
        </p:nvSpPr>
        <p:spPr>
          <a:xfrm>
            <a:off x="2565400" y="2400300"/>
            <a:ext cx="406400" cy="11176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90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1F30804-3085-5542-92D0-8068D15CF1E2}" type="slidenum">
              <a:rPr lang="en-US" smtClean="0"/>
              <a:pPr algn="r">
                <a:defRPr/>
              </a:pPr>
              <a:t>11</a:t>
            </a:fld>
            <a:endParaRPr lang="en-US" dirty="0"/>
          </a:p>
        </p:txBody>
      </p:sp>
      <p:sp>
        <p:nvSpPr>
          <p:cNvPr id="3" name="Subtitle 2"/>
          <p:cNvSpPr txBox="1">
            <a:spLocks/>
          </p:cNvSpPr>
          <p:nvPr/>
        </p:nvSpPr>
        <p:spPr bwMode="auto">
          <a:xfrm>
            <a:off x="1358900" y="1828800"/>
            <a:ext cx="7099300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  <a:buClr>
                <a:srgbClr val="A0CF40"/>
              </a:buClr>
              <a:buFont typeface="Wingdings" charset="2"/>
              <a:buChar char="§"/>
            </a:pPr>
            <a:r>
              <a:rPr lang="en-US" sz="2000" dirty="0">
                <a:latin typeface="Avenir Book"/>
                <a:cs typeface="Avenir Book"/>
              </a:rPr>
              <a:t>Appliances and equipment covered by EESL programs have not only dramatically improved in efficiency over the past 20 years, </a:t>
            </a:r>
            <a:r>
              <a:rPr lang="en-US" sz="2000" b="1" u="sng" dirty="0">
                <a:solidFill>
                  <a:srgbClr val="3059C7"/>
                </a:solidFill>
                <a:latin typeface="Avenir Book"/>
                <a:cs typeface="Avenir Book"/>
              </a:rPr>
              <a:t>but are also</a:t>
            </a:r>
            <a:r>
              <a:rPr lang="en-US" sz="2000" dirty="0">
                <a:latin typeface="Avenir Book"/>
                <a:cs typeface="Avenir Book"/>
              </a:rPr>
              <a:t> cheaper to purchase. </a:t>
            </a:r>
            <a:endParaRPr lang="en-US" sz="2000" dirty="0" smtClean="0">
              <a:latin typeface="Avenir Book"/>
              <a:cs typeface="Avenir Book"/>
            </a:endParaRPr>
          </a:p>
          <a:p>
            <a:pPr>
              <a:spcAft>
                <a:spcPts val="1200"/>
              </a:spcAft>
              <a:buClr>
                <a:srgbClr val="A0CF40"/>
              </a:buClr>
              <a:buFont typeface="Wingdings" charset="2"/>
              <a:buChar char="§"/>
            </a:pPr>
            <a:r>
              <a:rPr lang="en-US" sz="2000" dirty="0" smtClean="0">
                <a:latin typeface="Avenir Book"/>
                <a:cs typeface="Avenir Book"/>
              </a:rPr>
              <a:t>While </a:t>
            </a:r>
            <a:r>
              <a:rPr lang="en-US" sz="2000" dirty="0">
                <a:latin typeface="Avenir Book"/>
                <a:cs typeface="Avenir Book"/>
              </a:rPr>
              <a:t>EESL programs may have caused small changes in prices close to the implementation of new energy efficiency measures, they appear to have had </a:t>
            </a:r>
            <a:r>
              <a:rPr lang="en-US" sz="2000" b="1" u="sng" dirty="0">
                <a:solidFill>
                  <a:srgbClr val="3059C7"/>
                </a:solidFill>
                <a:latin typeface="Avenir Book"/>
                <a:cs typeface="Avenir Book"/>
              </a:rPr>
              <a:t>little long-term impact</a:t>
            </a:r>
            <a:r>
              <a:rPr lang="en-US" sz="2000" dirty="0">
                <a:latin typeface="Avenir Book"/>
                <a:cs typeface="Avenir Book"/>
              </a:rPr>
              <a:t> on appliance price trends. </a:t>
            </a:r>
            <a:endParaRPr lang="en-US" sz="2000" dirty="0" smtClean="0">
              <a:latin typeface="Avenir Book"/>
              <a:cs typeface="Avenir Book"/>
            </a:endParaRPr>
          </a:p>
          <a:p>
            <a:pPr>
              <a:spcAft>
                <a:spcPts val="1200"/>
              </a:spcAft>
              <a:buClr>
                <a:srgbClr val="A0CF40"/>
              </a:buClr>
              <a:buFont typeface="Wingdings" charset="2"/>
              <a:buChar char="§"/>
            </a:pPr>
            <a:r>
              <a:rPr lang="en-US" sz="2000" dirty="0" smtClean="0">
                <a:latin typeface="Avenir Book"/>
                <a:cs typeface="Avenir Book"/>
              </a:rPr>
              <a:t>EESL programs are very good at fostering innovation.  </a:t>
            </a:r>
            <a:endParaRPr lang="en-US" sz="2000" dirty="0" smtClean="0">
              <a:latin typeface="Avenir Book"/>
              <a:cs typeface="Avenir Book"/>
            </a:endParaRPr>
          </a:p>
          <a:p>
            <a:pPr>
              <a:spcAft>
                <a:spcPts val="1200"/>
              </a:spcAft>
              <a:buClr>
                <a:srgbClr val="A0CF40"/>
              </a:buClr>
              <a:buFont typeface="Wingdings" charset="2"/>
              <a:buChar char="§"/>
            </a:pPr>
            <a:r>
              <a:rPr lang="en-US" sz="2000" dirty="0" smtClean="0">
                <a:latin typeface="Avenir Book"/>
                <a:cs typeface="Avenir Book"/>
              </a:rPr>
              <a:t>Findings s</a:t>
            </a:r>
            <a:r>
              <a:rPr lang="en-US" sz="2000" dirty="0" smtClean="0">
                <a:latin typeface="Avenir Book"/>
                <a:cs typeface="Avenir Book"/>
              </a:rPr>
              <a:t>uggest </a:t>
            </a:r>
            <a:r>
              <a:rPr lang="en-US" sz="2000" dirty="0" smtClean="0">
                <a:latin typeface="Avenir Book"/>
                <a:cs typeface="Avenir Book"/>
              </a:rPr>
              <a:t>that it </a:t>
            </a:r>
            <a:r>
              <a:rPr lang="en-US" sz="2000" dirty="0" smtClean="0">
                <a:latin typeface="Avenir Book"/>
                <a:cs typeface="Avenir Book"/>
              </a:rPr>
              <a:t>is often </a:t>
            </a:r>
            <a:r>
              <a:rPr lang="en-US" sz="2000" b="1" u="sng" dirty="0" smtClean="0">
                <a:solidFill>
                  <a:srgbClr val="3059C7"/>
                </a:solidFill>
                <a:latin typeface="Avenir Book"/>
                <a:cs typeface="Avenir Book"/>
              </a:rPr>
              <a:t>cost-effective to be more ambitious</a:t>
            </a:r>
            <a:r>
              <a:rPr lang="en-US" sz="2000" dirty="0" smtClean="0">
                <a:latin typeface="Avenir Book"/>
                <a:cs typeface="Avenir Book"/>
              </a:rPr>
              <a:t> in setting performance thresholds.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7500" y="1059934"/>
            <a:ext cx="6512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A0CF40"/>
                </a:solidFill>
                <a:latin typeface="Avenir Black"/>
                <a:cs typeface="Avenir Black"/>
              </a:rPr>
              <a:t>Findings:</a:t>
            </a:r>
            <a:r>
              <a:rPr lang="en-US" sz="2800" b="1" dirty="0" smtClean="0">
                <a:solidFill>
                  <a:srgbClr val="3059C7"/>
                </a:solidFill>
                <a:latin typeface="Avenir Black"/>
                <a:cs typeface="Avenir Black"/>
              </a:rPr>
              <a:t> </a:t>
            </a:r>
            <a:r>
              <a:rPr lang="en-US" sz="2800" b="1" i="1" dirty="0" smtClean="0">
                <a:solidFill>
                  <a:srgbClr val="3059C7"/>
                </a:solidFill>
                <a:latin typeface="Avenir Black"/>
                <a:cs typeface="Avenir Black"/>
              </a:rPr>
              <a:t>Impact </a:t>
            </a:r>
            <a:r>
              <a:rPr lang="en-US" sz="2800" b="1" i="1" dirty="0" smtClean="0">
                <a:solidFill>
                  <a:srgbClr val="3059C7"/>
                </a:solidFill>
                <a:latin typeface="Avenir Black"/>
                <a:cs typeface="Avenir Black"/>
              </a:rPr>
              <a:t>on </a:t>
            </a:r>
            <a:r>
              <a:rPr lang="en-US" sz="2800" b="1" i="1" dirty="0" smtClean="0">
                <a:solidFill>
                  <a:srgbClr val="3059C7"/>
                </a:solidFill>
                <a:latin typeface="Avenir Black"/>
                <a:cs typeface="Avenir Black"/>
              </a:rPr>
              <a:t>Appliance </a:t>
            </a:r>
            <a:r>
              <a:rPr lang="en-US" sz="2800" b="1" i="1" dirty="0">
                <a:solidFill>
                  <a:srgbClr val="3059C7"/>
                </a:solidFill>
                <a:latin typeface="Avenir Black"/>
                <a:cs typeface="Avenir Black"/>
              </a:rPr>
              <a:t>P</a:t>
            </a:r>
            <a:r>
              <a:rPr lang="en-US" sz="2800" b="1" i="1" dirty="0" smtClean="0">
                <a:solidFill>
                  <a:srgbClr val="3059C7"/>
                </a:solidFill>
                <a:latin typeface="Avenir Black"/>
                <a:cs typeface="Avenir Black"/>
              </a:rPr>
              <a:t>rices</a:t>
            </a:r>
            <a:endParaRPr lang="en-US" sz="2800" b="1" i="1" dirty="0">
              <a:solidFill>
                <a:srgbClr val="3059C7"/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1778652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1F30804-3085-5542-92D0-8068D15CF1E2}" type="slidenum">
              <a:rPr lang="en-US" smtClean="0"/>
              <a:pPr algn="r">
                <a:defRPr/>
              </a:pPr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499" y="1409700"/>
            <a:ext cx="6554101" cy="3987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2552700" y="1930400"/>
            <a:ext cx="5410200" cy="850900"/>
          </a:xfrm>
          <a:prstGeom prst="line">
            <a:avLst/>
          </a:prstGeom>
          <a:ln w="1587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408799" y="979101"/>
            <a:ext cx="52142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Price and energy trends for clothes washers in the 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USA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1499" y="5534968"/>
            <a:ext cx="71129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lang="en-US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Nadel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S. and A.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deLaski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Appliance Standards: Comparing Predicted and Observed Prices, 2013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7645400" y="1651000"/>
            <a:ext cx="1041400" cy="685800"/>
          </a:xfrm>
          <a:prstGeom prst="borderCallout1">
            <a:avLst>
              <a:gd name="adj1" fmla="val 96875"/>
              <a:gd name="adj2" fmla="val 1423"/>
              <a:gd name="adj3" fmla="val 140625"/>
              <a:gd name="adj4" fmla="val -3833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Price Trend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491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1F30804-3085-5542-92D0-8068D15CF1E2}" type="slidenum">
              <a:rPr lang="en-US" smtClean="0"/>
              <a:pPr algn="r">
                <a:defRPr/>
              </a:pPr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87500" y="1059934"/>
            <a:ext cx="5096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A0CF40"/>
                </a:solidFill>
                <a:latin typeface="Avenir Black"/>
                <a:cs typeface="Avenir Black"/>
              </a:rPr>
              <a:t>Findings: </a:t>
            </a:r>
            <a:r>
              <a:rPr lang="en-US" sz="2800" b="1" i="1" dirty="0" smtClean="0">
                <a:solidFill>
                  <a:srgbClr val="3059C7"/>
                </a:solidFill>
                <a:latin typeface="Avenir Black"/>
                <a:cs typeface="Avenir Black"/>
              </a:rPr>
              <a:t>Additional </a:t>
            </a:r>
            <a:r>
              <a:rPr lang="en-US" sz="2800" b="1" i="1" dirty="0">
                <a:solidFill>
                  <a:srgbClr val="3059C7"/>
                </a:solidFill>
                <a:latin typeface="Avenir Black"/>
                <a:cs typeface="Avenir Black"/>
              </a:rPr>
              <a:t>I</a:t>
            </a:r>
            <a:r>
              <a:rPr lang="en-US" sz="2800" b="1" i="1" dirty="0" smtClean="0">
                <a:solidFill>
                  <a:srgbClr val="3059C7"/>
                </a:solidFill>
                <a:latin typeface="Avenir Black"/>
                <a:cs typeface="Avenir Black"/>
              </a:rPr>
              <a:t>mpacts</a:t>
            </a:r>
            <a:endParaRPr lang="en-US" sz="2800" b="1" i="1" dirty="0">
              <a:solidFill>
                <a:srgbClr val="3059C7"/>
              </a:solidFill>
              <a:latin typeface="Avenir Black"/>
              <a:cs typeface="Avenir Black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358900" y="1981200"/>
            <a:ext cx="7099300" cy="3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A0CF40"/>
              </a:buClr>
              <a:buFont typeface="Wingdings" charset="2"/>
              <a:buChar char="§"/>
            </a:pPr>
            <a:r>
              <a:rPr lang="en-US" sz="2000" dirty="0" smtClean="0">
                <a:latin typeface="Avenir Book"/>
                <a:cs typeface="Avenir Book"/>
              </a:rPr>
              <a:t>EESL </a:t>
            </a:r>
            <a:r>
              <a:rPr lang="en-US" sz="2000" dirty="0">
                <a:latin typeface="Avenir Book"/>
                <a:cs typeface="Avenir Book"/>
              </a:rPr>
              <a:t>programs </a:t>
            </a:r>
            <a:r>
              <a:rPr lang="en-US" sz="2000" dirty="0" smtClean="0">
                <a:latin typeface="Avenir Book"/>
                <a:cs typeface="Avenir Book"/>
              </a:rPr>
              <a:t>deliver very significant co</a:t>
            </a:r>
            <a:r>
              <a:rPr lang="en-US" sz="2000" dirty="0">
                <a:latin typeface="Avenir Book"/>
                <a:cs typeface="Avenir Book"/>
              </a:rPr>
              <a:t>-benefits </a:t>
            </a:r>
            <a:r>
              <a:rPr lang="en-US" sz="2000" dirty="0" smtClean="0">
                <a:latin typeface="Avenir Book"/>
                <a:cs typeface="Avenir Book"/>
              </a:rPr>
              <a:t>such as:</a:t>
            </a:r>
          </a:p>
          <a:p>
            <a:pPr marL="800100" lvl="1" indent="-342900">
              <a:buClr>
                <a:srgbClr val="A0CF40"/>
              </a:buClr>
              <a:buFont typeface="Arial"/>
              <a:buChar char="•"/>
            </a:pPr>
            <a:r>
              <a:rPr lang="en-US" sz="1800" dirty="0" smtClean="0">
                <a:latin typeface="Avenir Book"/>
                <a:cs typeface="Avenir Book"/>
              </a:rPr>
              <a:t>Job creation </a:t>
            </a:r>
            <a:endParaRPr lang="en-US" sz="1800" dirty="0">
              <a:latin typeface="Avenir Book"/>
              <a:cs typeface="Avenir Book"/>
            </a:endParaRPr>
          </a:p>
          <a:p>
            <a:pPr marL="800100" lvl="1" indent="-342900">
              <a:buClr>
                <a:srgbClr val="A0CF40"/>
              </a:buClr>
              <a:buFont typeface="Arial"/>
              <a:buChar char="•"/>
            </a:pPr>
            <a:r>
              <a:rPr lang="en-US" sz="1800" dirty="0" smtClean="0">
                <a:latin typeface="Avenir Book"/>
                <a:cs typeface="Avenir Book"/>
              </a:rPr>
              <a:t>Improved air quality</a:t>
            </a:r>
          </a:p>
          <a:p>
            <a:pPr marL="800100" lvl="1" indent="-342900">
              <a:spcAft>
                <a:spcPts val="1200"/>
              </a:spcAft>
              <a:buClr>
                <a:srgbClr val="A0CF40"/>
              </a:buClr>
              <a:buFont typeface="Arial"/>
              <a:buChar char="•"/>
            </a:pPr>
            <a:r>
              <a:rPr lang="en-US" sz="1800" dirty="0">
                <a:latin typeface="Avenir Book"/>
                <a:cs typeface="Avenir Book"/>
              </a:rPr>
              <a:t>S</a:t>
            </a:r>
            <a:r>
              <a:rPr lang="en-US" sz="1800" dirty="0" smtClean="0">
                <a:latin typeface="Avenir Book"/>
                <a:cs typeface="Avenir Book"/>
              </a:rPr>
              <a:t>avings </a:t>
            </a:r>
            <a:r>
              <a:rPr lang="en-US" sz="1800" dirty="0">
                <a:latin typeface="Avenir Book"/>
                <a:cs typeface="Avenir Book"/>
              </a:rPr>
              <a:t>in health </a:t>
            </a:r>
            <a:r>
              <a:rPr lang="en-US" sz="1800" dirty="0" smtClean="0">
                <a:latin typeface="Avenir Book"/>
                <a:cs typeface="Avenir Book"/>
              </a:rPr>
              <a:t>costs </a:t>
            </a:r>
            <a:endParaRPr lang="en-US" sz="1800" dirty="0">
              <a:latin typeface="Avenir Book"/>
              <a:cs typeface="Avenir Book"/>
            </a:endParaRPr>
          </a:p>
          <a:p>
            <a:pPr>
              <a:spcAft>
                <a:spcPts val="1200"/>
              </a:spcAft>
              <a:buClr>
                <a:srgbClr val="A0CF40"/>
              </a:buClr>
              <a:buFont typeface="Wingdings" charset="2"/>
              <a:buChar char="§"/>
            </a:pPr>
            <a:r>
              <a:rPr lang="en-US" sz="2000" dirty="0">
                <a:latin typeface="Avenir Book"/>
                <a:cs typeface="Avenir Book"/>
              </a:rPr>
              <a:t>T</a:t>
            </a:r>
            <a:r>
              <a:rPr lang="en-US" sz="2000" dirty="0" smtClean="0">
                <a:latin typeface="Avenir Book"/>
                <a:cs typeface="Avenir Book"/>
              </a:rPr>
              <a:t>hese may be very large and further enhance the </a:t>
            </a:r>
            <a:r>
              <a:rPr lang="en-US" sz="2000" dirty="0">
                <a:latin typeface="Avenir Book"/>
                <a:cs typeface="Avenir Book"/>
              </a:rPr>
              <a:t>cost-</a:t>
            </a:r>
            <a:r>
              <a:rPr lang="en-US" sz="2000" dirty="0" smtClean="0">
                <a:latin typeface="Avenir Book"/>
                <a:cs typeface="Avenir Book"/>
              </a:rPr>
              <a:t>benefit </a:t>
            </a:r>
            <a:r>
              <a:rPr lang="en-US" sz="2000" dirty="0">
                <a:latin typeface="Avenir Book"/>
                <a:cs typeface="Avenir Book"/>
              </a:rPr>
              <a:t>case for EESL programs. </a:t>
            </a:r>
            <a:endParaRPr lang="en-US" sz="2000" dirty="0" smtClean="0">
              <a:latin typeface="Avenir Book"/>
              <a:cs typeface="Avenir Book"/>
            </a:endParaRPr>
          </a:p>
          <a:p>
            <a:pPr>
              <a:spcAft>
                <a:spcPts val="1200"/>
              </a:spcAft>
              <a:buClr>
                <a:srgbClr val="A0CF40"/>
              </a:buClr>
              <a:buFont typeface="Wingdings" charset="2"/>
              <a:buChar char="§"/>
            </a:pPr>
            <a:r>
              <a:rPr lang="en-US" sz="2000" dirty="0" smtClean="0">
                <a:latin typeface="Avenir Book"/>
                <a:cs typeface="Avenir Book"/>
              </a:rPr>
              <a:t>The </a:t>
            </a:r>
            <a:r>
              <a:rPr lang="en-US" sz="2000" dirty="0">
                <a:latin typeface="Avenir Book"/>
                <a:cs typeface="Avenir Book"/>
              </a:rPr>
              <a:t>contribution made by increased energy </a:t>
            </a:r>
            <a:r>
              <a:rPr lang="en-US" sz="2000" dirty="0" smtClean="0">
                <a:latin typeface="Avenir Book"/>
                <a:cs typeface="Avenir Book"/>
              </a:rPr>
              <a:t>efficiency </a:t>
            </a:r>
            <a:r>
              <a:rPr lang="en-US" sz="2000" dirty="0">
                <a:latin typeface="Avenir Book"/>
                <a:cs typeface="Avenir Book"/>
              </a:rPr>
              <a:t>in these areas </a:t>
            </a:r>
            <a:r>
              <a:rPr lang="en-US" sz="2000" dirty="0" smtClean="0">
                <a:latin typeface="Avenir Book"/>
                <a:cs typeface="Avenir Book"/>
              </a:rPr>
              <a:t>can </a:t>
            </a:r>
            <a:r>
              <a:rPr lang="en-US" sz="2000" dirty="0">
                <a:latin typeface="Avenir Book"/>
                <a:cs typeface="Avenir Book"/>
              </a:rPr>
              <a:t>be </a:t>
            </a:r>
            <a:r>
              <a:rPr lang="en-US" sz="2000" dirty="0" smtClean="0">
                <a:latin typeface="Avenir Book"/>
                <a:cs typeface="Avenir Book"/>
              </a:rPr>
              <a:t>sufficiently </a:t>
            </a:r>
            <a:r>
              <a:rPr lang="en-US" sz="2000" dirty="0">
                <a:latin typeface="Avenir Book"/>
                <a:cs typeface="Avenir Book"/>
              </a:rPr>
              <a:t>large in their own right to justify EESL </a:t>
            </a:r>
            <a:r>
              <a:rPr lang="en-US" sz="2000" dirty="0" smtClean="0">
                <a:latin typeface="Avenir Book"/>
                <a:cs typeface="Avenir Book"/>
              </a:rPr>
              <a:t>programs in some jurisdictions. </a:t>
            </a:r>
            <a:endParaRPr lang="en-US" sz="20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281541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1F30804-3085-5542-92D0-8068D15CF1E2}" type="slidenum">
              <a:rPr lang="en-US" smtClean="0"/>
              <a:pPr algn="r">
                <a:defRPr/>
              </a:pPr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36700" y="760224"/>
            <a:ext cx="2185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059C7"/>
                </a:solidFill>
                <a:latin typeface="Avenir Black"/>
                <a:cs typeface="Avenir Black"/>
              </a:rPr>
              <a:t>Conclusions</a:t>
            </a:r>
            <a:endParaRPr lang="en-US" sz="2800" b="1" dirty="0">
              <a:solidFill>
                <a:srgbClr val="3059C7"/>
              </a:solidFill>
              <a:latin typeface="Avenir Black"/>
              <a:cs typeface="Avenir Blac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2700" y="1378685"/>
            <a:ext cx="72771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A0CF40"/>
              </a:buClr>
              <a:buFont typeface="Wingdings" charset="2"/>
              <a:buChar char="§"/>
            </a:pPr>
            <a:r>
              <a:rPr lang="en-US" sz="2000" dirty="0" smtClean="0">
                <a:latin typeface="Avenir Book"/>
                <a:cs typeface="Avenir Book"/>
              </a:rPr>
              <a:t>EESL </a:t>
            </a:r>
            <a:r>
              <a:rPr lang="en-US" sz="2000" dirty="0">
                <a:latin typeface="Avenir Book"/>
                <a:cs typeface="Avenir Book"/>
              </a:rPr>
              <a:t>programs </a:t>
            </a:r>
            <a:r>
              <a:rPr lang="en-US" sz="2000" dirty="0" smtClean="0">
                <a:latin typeface="Avenir Book"/>
                <a:cs typeface="Avenir Book"/>
              </a:rPr>
              <a:t>have substantially reduced </a:t>
            </a:r>
            <a:r>
              <a:rPr lang="en-US" sz="2000" dirty="0">
                <a:latin typeface="Avenir Book"/>
                <a:cs typeface="Avenir Book"/>
              </a:rPr>
              <a:t>energy use and CO</a:t>
            </a:r>
            <a:r>
              <a:rPr lang="en-US" sz="2000" baseline="-25000" dirty="0">
                <a:latin typeface="Avenir Book"/>
                <a:cs typeface="Avenir Book"/>
              </a:rPr>
              <a:t>2</a:t>
            </a:r>
            <a:r>
              <a:rPr lang="en-US" sz="2000" dirty="0">
                <a:latin typeface="Avenir Book"/>
                <a:cs typeface="Avenir Book"/>
              </a:rPr>
              <a:t> </a:t>
            </a:r>
            <a:r>
              <a:rPr lang="en-US" sz="2000" dirty="0" smtClean="0">
                <a:latin typeface="Avenir Book"/>
                <a:cs typeface="Avenir Book"/>
              </a:rPr>
              <a:t>emissions</a:t>
            </a:r>
            <a:r>
              <a:rPr lang="en-US" sz="2000" dirty="0">
                <a:latin typeface="Avenir Book"/>
                <a:cs typeface="Avenir Book"/>
              </a:rPr>
              <a:t> </a:t>
            </a:r>
            <a:r>
              <a:rPr lang="en-US" sz="2000" dirty="0" smtClean="0">
                <a:latin typeface="Avenir Book"/>
                <a:cs typeface="Avenir Book"/>
              </a:rPr>
              <a:t>- very </a:t>
            </a:r>
            <a:r>
              <a:rPr lang="en-US" sz="2000" dirty="0">
                <a:latin typeface="Avenir Book"/>
                <a:cs typeface="Avenir Book"/>
              </a:rPr>
              <a:t>much </a:t>
            </a:r>
            <a:r>
              <a:rPr lang="en-US" sz="2000" dirty="0" smtClean="0">
                <a:latin typeface="Avenir Book"/>
                <a:cs typeface="Avenir Book"/>
              </a:rPr>
              <a:t>cheaper than </a:t>
            </a:r>
            <a:r>
              <a:rPr lang="en-US" sz="2000" dirty="0">
                <a:latin typeface="Avenir Book"/>
                <a:cs typeface="Avenir Book"/>
              </a:rPr>
              <a:t>could have been achieved by other clean energy supply options.</a:t>
            </a:r>
          </a:p>
          <a:p>
            <a:pPr marL="342900" indent="-342900">
              <a:spcAft>
                <a:spcPts val="1200"/>
              </a:spcAft>
              <a:buClr>
                <a:srgbClr val="A0CF40"/>
              </a:buClr>
              <a:buFont typeface="Wingdings" charset="2"/>
              <a:buChar char="§"/>
            </a:pPr>
            <a:r>
              <a:rPr lang="en-US" sz="2000" dirty="0">
                <a:latin typeface="Avenir Book"/>
                <a:cs typeface="Avenir Book"/>
              </a:rPr>
              <a:t>This conclusion takes into account any </a:t>
            </a:r>
            <a:r>
              <a:rPr lang="en-US" sz="2000" dirty="0" smtClean="0">
                <a:latin typeface="Avenir Book"/>
                <a:cs typeface="Avenir Book"/>
              </a:rPr>
              <a:t>rebound effect. </a:t>
            </a:r>
          </a:p>
          <a:p>
            <a:pPr marL="342900" indent="-342900">
              <a:spcAft>
                <a:spcPts val="1200"/>
              </a:spcAft>
              <a:buClr>
                <a:srgbClr val="A0CF40"/>
              </a:buClr>
              <a:buFont typeface="Wingdings" charset="2"/>
              <a:buChar char="§"/>
            </a:pPr>
            <a:r>
              <a:rPr lang="en-US" sz="2000" dirty="0" smtClean="0">
                <a:latin typeface="Avenir Book"/>
                <a:cs typeface="Avenir Book"/>
              </a:rPr>
              <a:t>Improved </a:t>
            </a:r>
            <a:r>
              <a:rPr lang="en-US" sz="2000" dirty="0">
                <a:latin typeface="Avenir Book"/>
                <a:cs typeface="Avenir Book"/>
              </a:rPr>
              <a:t>health from higher thermal comfort and/or avoided air pollution; job creation and energy security </a:t>
            </a:r>
            <a:r>
              <a:rPr lang="en-US" sz="2000" dirty="0" smtClean="0">
                <a:latin typeface="Avenir Book"/>
                <a:cs typeface="Avenir Book"/>
              </a:rPr>
              <a:t>- provide </a:t>
            </a:r>
            <a:r>
              <a:rPr lang="en-US" sz="2000" dirty="0">
                <a:latin typeface="Avenir Book"/>
                <a:cs typeface="Avenir Book"/>
              </a:rPr>
              <a:t>added </a:t>
            </a:r>
            <a:r>
              <a:rPr lang="en-US" sz="2000" dirty="0" smtClean="0">
                <a:latin typeface="Avenir Book"/>
                <a:cs typeface="Avenir Book"/>
              </a:rPr>
              <a:t>justification </a:t>
            </a:r>
            <a:r>
              <a:rPr lang="en-US" sz="2000" dirty="0">
                <a:latin typeface="Avenir Book"/>
                <a:cs typeface="Avenir Book"/>
              </a:rPr>
              <a:t>for these programs.</a:t>
            </a:r>
          </a:p>
          <a:p>
            <a:pPr marL="342900" indent="-342900">
              <a:spcAft>
                <a:spcPts val="1200"/>
              </a:spcAft>
              <a:buClr>
                <a:srgbClr val="A0CF40"/>
              </a:buClr>
              <a:buFont typeface="Wingdings" charset="2"/>
              <a:buChar char="§"/>
            </a:pPr>
            <a:r>
              <a:rPr lang="en-US" sz="2000" dirty="0" smtClean="0">
                <a:latin typeface="Avenir Book"/>
                <a:cs typeface="Avenir Book"/>
              </a:rPr>
              <a:t>All </a:t>
            </a:r>
            <a:r>
              <a:rPr lang="en-US" sz="2000" dirty="0">
                <a:latin typeface="Avenir Book"/>
                <a:cs typeface="Avenir Book"/>
              </a:rPr>
              <a:t>EESL programs have the potential to expand in scope and ambition to deliver more energy and CO</a:t>
            </a:r>
            <a:r>
              <a:rPr lang="en-US" sz="2000" baseline="-25000" dirty="0">
                <a:latin typeface="Avenir Book"/>
                <a:cs typeface="Avenir Book"/>
              </a:rPr>
              <a:t>2</a:t>
            </a:r>
            <a:r>
              <a:rPr lang="en-US" sz="2000" dirty="0">
                <a:latin typeface="Avenir Book"/>
                <a:cs typeface="Avenir Book"/>
              </a:rPr>
              <a:t> </a:t>
            </a:r>
            <a:r>
              <a:rPr lang="en-US" sz="2000" dirty="0" smtClean="0">
                <a:latin typeface="Avenir Book"/>
                <a:cs typeface="Avenir Book"/>
              </a:rPr>
              <a:t>savings.</a:t>
            </a:r>
            <a:endParaRPr lang="en-US" sz="2000" dirty="0">
              <a:latin typeface="Avenir Book"/>
              <a:cs typeface="Avenir Book"/>
            </a:endParaRPr>
          </a:p>
          <a:p>
            <a:pPr marL="342900" indent="-342900">
              <a:spcAft>
                <a:spcPts val="1200"/>
              </a:spcAft>
              <a:buClr>
                <a:srgbClr val="A0CF40"/>
              </a:buClr>
              <a:buFont typeface="Wingdings" charset="2"/>
              <a:buChar char="§"/>
            </a:pPr>
            <a:r>
              <a:rPr lang="en-US" sz="2000" dirty="0" smtClean="0">
                <a:latin typeface="Avenir Book"/>
                <a:cs typeface="Avenir Book"/>
              </a:rPr>
              <a:t>Governments should note these findings </a:t>
            </a:r>
            <a:r>
              <a:rPr lang="en-US" sz="2000" dirty="0">
                <a:latin typeface="Avenir Book"/>
                <a:cs typeface="Avenir Book"/>
              </a:rPr>
              <a:t>when </a:t>
            </a:r>
            <a:r>
              <a:rPr lang="en-US" sz="2000" dirty="0" smtClean="0">
                <a:latin typeface="Avenir Book"/>
                <a:cs typeface="Avenir Book"/>
              </a:rPr>
              <a:t>determining </a:t>
            </a:r>
            <a:r>
              <a:rPr lang="en-US" sz="2000" dirty="0">
                <a:latin typeface="Avenir Book"/>
                <a:cs typeface="Avenir Book"/>
              </a:rPr>
              <a:t>investment options and priorities for meeting energy </a:t>
            </a:r>
            <a:r>
              <a:rPr lang="en-US" sz="2000" dirty="0" smtClean="0">
                <a:latin typeface="Avenir Book"/>
                <a:cs typeface="Avenir Book"/>
              </a:rPr>
              <a:t>demand.</a:t>
            </a:r>
            <a:endParaRPr lang="en-US" sz="20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282269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1F30804-3085-5542-92D0-8068D15CF1E2}" type="slidenum">
              <a:rPr lang="en-US" smtClean="0"/>
              <a:pPr algn="r">
                <a:defRPr/>
              </a:pPr>
              <a:t>15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82700" y="1797785"/>
            <a:ext cx="72771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A0CF40"/>
              </a:buClr>
              <a:buFont typeface="Wingdings" charset="2"/>
              <a:buChar char="§"/>
            </a:pPr>
            <a:r>
              <a:rPr lang="en-US" sz="2000" dirty="0" smtClean="0">
                <a:latin typeface="Avenir Book"/>
                <a:cs typeface="Avenir Book"/>
              </a:rPr>
              <a:t>This </a:t>
            </a:r>
            <a:r>
              <a:rPr lang="en-US" sz="2000" dirty="0">
                <a:latin typeface="Avenir Book"/>
                <a:cs typeface="Avenir Book"/>
              </a:rPr>
              <a:t>report is based on research undertaken for the IEA Implementing Agreement for a Co-operative </a:t>
            </a:r>
            <a:r>
              <a:rPr lang="en-US" sz="2000" dirty="0" err="1">
                <a:latin typeface="Avenir Book"/>
                <a:cs typeface="Avenir Book"/>
              </a:rPr>
              <a:t>Programme</a:t>
            </a:r>
            <a:r>
              <a:rPr lang="en-US" sz="2000" dirty="0">
                <a:latin typeface="Avenir Book"/>
                <a:cs typeface="Avenir Book"/>
              </a:rPr>
              <a:t> on Energy </a:t>
            </a:r>
            <a:r>
              <a:rPr lang="en-US" sz="2000" dirty="0" smtClean="0">
                <a:latin typeface="Avenir Book"/>
                <a:cs typeface="Avenir Book"/>
              </a:rPr>
              <a:t>Efficient </a:t>
            </a:r>
            <a:r>
              <a:rPr lang="en-US" sz="2000" dirty="0">
                <a:latin typeface="Avenir Book"/>
                <a:cs typeface="Avenir Book"/>
              </a:rPr>
              <a:t>End-Use Equipment (4E</a:t>
            </a:r>
            <a:r>
              <a:rPr lang="en-US" sz="2000" dirty="0" smtClean="0">
                <a:latin typeface="Avenir Book"/>
                <a:cs typeface="Avenir Book"/>
              </a:rPr>
              <a:t>). </a:t>
            </a:r>
            <a:endParaRPr lang="en-US" sz="2000" dirty="0">
              <a:latin typeface="Avenir Book"/>
              <a:cs typeface="Avenir Book"/>
            </a:endParaRPr>
          </a:p>
          <a:p>
            <a:pPr marL="342900" indent="-342900">
              <a:spcAft>
                <a:spcPts val="1200"/>
              </a:spcAft>
              <a:buClr>
                <a:srgbClr val="A0CF40"/>
              </a:buClr>
              <a:buFont typeface="Wingdings" charset="2"/>
              <a:buChar char="§"/>
            </a:pPr>
            <a:r>
              <a:rPr lang="en-US" sz="2000" dirty="0" smtClean="0">
                <a:latin typeface="Avenir Book"/>
                <a:cs typeface="Avenir Book"/>
              </a:rPr>
              <a:t>Thanks to the </a:t>
            </a:r>
            <a:r>
              <a:rPr lang="en-US" sz="2000" dirty="0">
                <a:latin typeface="Avenir Book"/>
                <a:cs typeface="Avenir Book"/>
              </a:rPr>
              <a:t>Super-</a:t>
            </a:r>
            <a:r>
              <a:rPr lang="en-US" sz="2000" dirty="0" smtClean="0">
                <a:latin typeface="Avenir Book"/>
                <a:cs typeface="Avenir Book"/>
              </a:rPr>
              <a:t>Efficient </a:t>
            </a:r>
            <a:r>
              <a:rPr lang="en-US" sz="2000" dirty="0">
                <a:latin typeface="Avenir Book"/>
                <a:cs typeface="Avenir Book"/>
              </a:rPr>
              <a:t>Equipment and Appliance Deployment (SEAD) initiative and the </a:t>
            </a:r>
            <a:r>
              <a:rPr lang="en-US" sz="2000" dirty="0" smtClean="0">
                <a:latin typeface="Avenir Book"/>
                <a:cs typeface="Avenir Book"/>
              </a:rPr>
              <a:t>large number of experts that have provided input </a:t>
            </a:r>
            <a:r>
              <a:rPr lang="en-US" sz="2000" dirty="0">
                <a:latin typeface="Avenir Book"/>
                <a:cs typeface="Avenir Book"/>
              </a:rPr>
              <a:t>to this meta-data </a:t>
            </a:r>
            <a:r>
              <a:rPr lang="en-US" sz="2000" dirty="0" smtClean="0">
                <a:latin typeface="Avenir Book"/>
                <a:cs typeface="Avenir Book"/>
              </a:rPr>
              <a:t>analysis</a:t>
            </a:r>
            <a:r>
              <a:rPr lang="en-US" sz="2000" dirty="0">
                <a:latin typeface="Avenir Book"/>
                <a:cs typeface="Avenir Book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36700" y="760224"/>
            <a:ext cx="3556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059C7"/>
                </a:solidFill>
                <a:latin typeface="Avenir Black"/>
                <a:cs typeface="Avenir Black"/>
              </a:rPr>
              <a:t>Acknowledgements</a:t>
            </a:r>
            <a:endParaRPr lang="en-US" sz="2800" b="1" dirty="0">
              <a:solidFill>
                <a:srgbClr val="3059C7"/>
              </a:solidFill>
              <a:latin typeface="Avenir Black"/>
              <a:cs typeface="Aveni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0" y="4698374"/>
            <a:ext cx="2006600" cy="1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8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1F30804-3085-5542-92D0-8068D15CF1E2}" type="slidenum">
              <a:rPr lang="en-US" smtClean="0"/>
              <a:pPr algn="r">
                <a:defRPr/>
              </a:pPr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508" y="2768600"/>
            <a:ext cx="7450591" cy="2806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9708" y="1200835"/>
            <a:ext cx="68536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A0CF40"/>
              </a:buClr>
              <a:buFont typeface="Wingdings" charset="2"/>
              <a:buChar char="§"/>
            </a:pPr>
            <a:r>
              <a:rPr lang="en-US" sz="2000" b="1" dirty="0" smtClean="0">
                <a:latin typeface="Avenir Book"/>
                <a:cs typeface="Avenir Book"/>
              </a:rPr>
              <a:t>Energy efficiency has led to a decoupling of economic </a:t>
            </a:r>
            <a:r>
              <a:rPr lang="en-US" sz="2000" b="1" dirty="0">
                <a:latin typeface="Avenir Book"/>
                <a:cs typeface="Avenir Book"/>
              </a:rPr>
              <a:t>and energy growth</a:t>
            </a:r>
            <a:r>
              <a:rPr lang="en-US" sz="2000" b="1" dirty="0" smtClean="0">
                <a:latin typeface="Avenir Book"/>
                <a:cs typeface="Avenir Book"/>
              </a:rPr>
              <a:t>.</a:t>
            </a:r>
          </a:p>
          <a:p>
            <a:pPr marL="342900" indent="-342900">
              <a:spcAft>
                <a:spcPts val="1200"/>
              </a:spcAft>
              <a:buClr>
                <a:srgbClr val="A0CF40"/>
              </a:buClr>
              <a:buFont typeface="Wingdings" charset="2"/>
              <a:buChar char="§"/>
            </a:pPr>
            <a:r>
              <a:rPr lang="en-US" sz="2000" b="1" dirty="0" smtClean="0">
                <a:latin typeface="Avenir Book"/>
                <a:cs typeface="Avenir Book"/>
              </a:rPr>
              <a:t>In 2013, OECD energy consumption = 2000 levels, while GDP expanded by 26%.</a:t>
            </a:r>
            <a:endParaRPr lang="en-US" sz="2000" b="1" dirty="0"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1607" y="5575300"/>
            <a:ext cx="31654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srgbClr val="7F7F7F"/>
                </a:solidFill>
              </a:rPr>
              <a:t>Source: IEA, Energy Efficiency Market Report, 2015</a:t>
            </a:r>
            <a:endParaRPr lang="en-US" sz="1000" i="1" dirty="0">
              <a:solidFill>
                <a:srgbClr val="7F7F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3800" y="620524"/>
            <a:ext cx="7728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3059C7"/>
                </a:solidFill>
                <a:latin typeface="Avenir Black"/>
                <a:cs typeface="Avenir Black"/>
              </a:rPr>
              <a:t>Energy Efficiency &amp; Economic Development</a:t>
            </a:r>
            <a:endParaRPr lang="en-US" sz="2800" b="1" i="1" dirty="0">
              <a:solidFill>
                <a:srgbClr val="3059C7"/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651674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1F30804-3085-5542-92D0-8068D15CF1E2}" type="slidenum">
              <a:rPr lang="en-US" smtClean="0"/>
              <a:pPr algn="r">
                <a:defRPr/>
              </a:pPr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36700" y="633224"/>
            <a:ext cx="6226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059C7"/>
                </a:solidFill>
                <a:latin typeface="Avenir Black"/>
                <a:cs typeface="Avenir Black"/>
              </a:rPr>
              <a:t>Energy Efficiency – the </a:t>
            </a:r>
            <a:r>
              <a:rPr lang="en-US" sz="2800" b="1" i="1" dirty="0" smtClean="0">
                <a:solidFill>
                  <a:srgbClr val="3059C7"/>
                </a:solidFill>
                <a:latin typeface="Avenir Black"/>
                <a:cs typeface="Avenir Black"/>
              </a:rPr>
              <a:t>FIRST FUEL</a:t>
            </a:r>
            <a:endParaRPr lang="en-US" sz="2800" b="1" i="1" dirty="0">
              <a:solidFill>
                <a:srgbClr val="3059C7"/>
              </a:solidFill>
              <a:latin typeface="Avenir Black"/>
              <a:cs typeface="Avenir Blac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1594535"/>
            <a:ext cx="32131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A0CF40"/>
              </a:buClr>
              <a:buFont typeface="Wingdings" charset="2"/>
              <a:buChar char="§"/>
            </a:pPr>
            <a:r>
              <a:rPr lang="en-US" sz="2000" dirty="0" smtClean="0">
                <a:latin typeface="Avenir Book"/>
                <a:cs typeface="Avenir Book"/>
              </a:rPr>
              <a:t>In 11 IEA countries*, </a:t>
            </a:r>
            <a:r>
              <a:rPr lang="en-US" sz="2000" b="1" dirty="0" smtClean="0">
                <a:solidFill>
                  <a:srgbClr val="3059C7"/>
                </a:solidFill>
                <a:latin typeface="Avenir Book"/>
                <a:cs typeface="Avenir Book"/>
              </a:rPr>
              <a:t>energy savings </a:t>
            </a:r>
            <a:r>
              <a:rPr lang="en-US" sz="2000" dirty="0" smtClean="0">
                <a:latin typeface="Avenir Book"/>
                <a:cs typeface="Avenir Book"/>
              </a:rPr>
              <a:t>exceeded </a:t>
            </a:r>
            <a:r>
              <a:rPr lang="en-US" sz="2000" dirty="0">
                <a:latin typeface="Avenir Book"/>
                <a:cs typeface="Avenir Book"/>
              </a:rPr>
              <a:t>the output from any other single fuel source </a:t>
            </a:r>
            <a:r>
              <a:rPr lang="en-US" sz="2000" dirty="0" smtClean="0">
                <a:latin typeface="Avenir Book"/>
                <a:cs typeface="Avenir Book"/>
              </a:rPr>
              <a:t>in 2010 </a:t>
            </a:r>
          </a:p>
          <a:p>
            <a:pPr marL="342900" indent="-342900">
              <a:spcAft>
                <a:spcPts val="1200"/>
              </a:spcAft>
              <a:buClr>
                <a:srgbClr val="A0CF40"/>
              </a:buClr>
              <a:buFont typeface="Wingdings" charset="2"/>
              <a:buChar char="§"/>
            </a:pPr>
            <a:r>
              <a:rPr lang="en-US" sz="2000" dirty="0" smtClean="0">
                <a:latin typeface="Avenir Book"/>
                <a:cs typeface="Avenir Book"/>
              </a:rPr>
              <a:t>The result of cumulative investment in energy efficiency since 1974</a:t>
            </a:r>
          </a:p>
          <a:p>
            <a:pPr marL="342900" indent="-342900">
              <a:spcAft>
                <a:spcPts val="1200"/>
              </a:spcAft>
              <a:buClr>
                <a:srgbClr val="A0CF40"/>
              </a:buClr>
              <a:buFont typeface="Wingdings" charset="2"/>
              <a:buChar char="§"/>
            </a:pPr>
            <a:endParaRPr lang="en-US" sz="2000" dirty="0">
              <a:latin typeface="Avenir Book"/>
              <a:cs typeface="Avenir Boo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5090468"/>
            <a:ext cx="3390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*Australia</a:t>
            </a:r>
            <a:r>
              <a:rPr lang="en-US" sz="1200" dirty="0"/>
              <a:t>, Denmark, Finland, France, Germany, Italy, Japan, </a:t>
            </a:r>
            <a:r>
              <a:rPr lang="en-US" sz="1200" dirty="0" smtClean="0"/>
              <a:t>Netherlands</a:t>
            </a:r>
            <a:r>
              <a:rPr lang="en-US" sz="1200" dirty="0"/>
              <a:t>, Sweden, the United Kingdom and the United States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68900" y="5575300"/>
            <a:ext cx="32810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IEA, Energy Efficiency Market Report 2013</a:t>
            </a:r>
            <a:endParaRPr lang="en-US" sz="105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100" y="1231900"/>
            <a:ext cx="37084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48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1F30804-3085-5542-92D0-8068D15CF1E2}" type="slidenum">
              <a:rPr lang="en-US" smtClean="0"/>
              <a:pPr algn="r">
                <a:defRPr/>
              </a:pPr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30300" y="1232644"/>
            <a:ext cx="3898900" cy="414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Clr>
                <a:srgbClr val="A0CF40"/>
              </a:buClr>
              <a:buFont typeface="Wingdings" charset="2"/>
              <a:buChar char="§"/>
            </a:pPr>
            <a:r>
              <a:rPr lang="en-US" sz="2000" dirty="0" smtClean="0">
                <a:latin typeface="Avenir Book"/>
                <a:cs typeface="Avenir Book"/>
              </a:rPr>
              <a:t>In 2014, all IEA countries energy efficiency investment since 1990 led to</a:t>
            </a:r>
            <a:r>
              <a:rPr lang="is-IS" sz="2000" dirty="0" smtClean="0">
                <a:latin typeface="Avenir Book"/>
                <a:cs typeface="Avenir Book"/>
              </a:rPr>
              <a:t>…....</a:t>
            </a:r>
            <a:endParaRPr lang="en-US" sz="2000" dirty="0" smtClean="0">
              <a:latin typeface="Avenir Book"/>
              <a:cs typeface="Avenir Book"/>
            </a:endParaRPr>
          </a:p>
          <a:p>
            <a:pPr marL="342900" indent="-342900">
              <a:spcAft>
                <a:spcPts val="1000"/>
              </a:spcAft>
              <a:buClr>
                <a:srgbClr val="3059C7"/>
              </a:buClr>
              <a:buFont typeface="Arial"/>
              <a:buChar char="•"/>
            </a:pPr>
            <a:r>
              <a:rPr lang="en-US" dirty="0" smtClean="0">
                <a:solidFill>
                  <a:srgbClr val="3059C7"/>
                </a:solidFill>
                <a:latin typeface="Avenir Book"/>
                <a:cs typeface="Avenir Book"/>
              </a:rPr>
              <a:t>22 EJ </a:t>
            </a:r>
            <a:r>
              <a:rPr lang="en-US" dirty="0" smtClean="0">
                <a:solidFill>
                  <a:srgbClr val="3059C7"/>
                </a:solidFill>
                <a:latin typeface="Avenir Book"/>
                <a:cs typeface="Avenir Book"/>
              </a:rPr>
              <a:t>avoided </a:t>
            </a:r>
            <a:r>
              <a:rPr lang="en-US" dirty="0" smtClean="0">
                <a:solidFill>
                  <a:srgbClr val="3059C7"/>
                </a:solidFill>
                <a:latin typeface="Avenir Book"/>
                <a:cs typeface="Avenir Book"/>
              </a:rPr>
              <a:t>fuel consumption </a:t>
            </a:r>
            <a:endParaRPr lang="en-US" dirty="0" smtClean="0">
              <a:solidFill>
                <a:srgbClr val="3059C7"/>
              </a:solidFill>
              <a:latin typeface="Avenir Book"/>
              <a:cs typeface="Avenir Book"/>
            </a:endParaRPr>
          </a:p>
          <a:p>
            <a:pPr marL="342900" indent="-342900">
              <a:spcAft>
                <a:spcPts val="1000"/>
              </a:spcAft>
              <a:buClr>
                <a:srgbClr val="3059C7"/>
              </a:buClr>
              <a:buFont typeface="Arial"/>
              <a:buChar char="•"/>
            </a:pPr>
            <a:r>
              <a:rPr lang="en-US" dirty="0" smtClean="0">
                <a:solidFill>
                  <a:srgbClr val="3059C7"/>
                </a:solidFill>
                <a:latin typeface="Avenir Book"/>
                <a:cs typeface="Avenir Book"/>
              </a:rPr>
              <a:t>32 </a:t>
            </a:r>
            <a:r>
              <a:rPr lang="en-US" dirty="0" smtClean="0">
                <a:solidFill>
                  <a:srgbClr val="3059C7"/>
                </a:solidFill>
                <a:latin typeface="Avenir Book"/>
                <a:cs typeface="Avenir Book"/>
              </a:rPr>
              <a:t>EJ </a:t>
            </a:r>
            <a:r>
              <a:rPr lang="en-US" dirty="0" smtClean="0">
                <a:solidFill>
                  <a:srgbClr val="3059C7"/>
                </a:solidFill>
                <a:latin typeface="Avenir Book"/>
                <a:cs typeface="Avenir Book"/>
              </a:rPr>
              <a:t>avoided primary energy</a:t>
            </a:r>
            <a:endParaRPr lang="en-US" dirty="0" smtClean="0">
              <a:solidFill>
                <a:srgbClr val="3059C7"/>
              </a:solidFill>
              <a:latin typeface="Avenir Book"/>
              <a:cs typeface="Avenir Book"/>
            </a:endParaRPr>
          </a:p>
          <a:p>
            <a:pPr marL="342900" indent="-342900">
              <a:spcAft>
                <a:spcPts val="1000"/>
              </a:spcAft>
              <a:buClr>
                <a:srgbClr val="3059C7"/>
              </a:buClr>
              <a:buFont typeface="Arial"/>
              <a:buChar char="•"/>
            </a:pPr>
            <a:r>
              <a:rPr lang="en-US" dirty="0" smtClean="0">
                <a:solidFill>
                  <a:srgbClr val="3059C7"/>
                </a:solidFill>
                <a:latin typeface="Avenir Book"/>
                <a:cs typeface="Avenir Book"/>
              </a:rPr>
              <a:t>USD 550 billion </a:t>
            </a:r>
            <a:r>
              <a:rPr lang="en-US" dirty="0" smtClean="0">
                <a:solidFill>
                  <a:srgbClr val="3059C7"/>
                </a:solidFill>
                <a:latin typeface="Avenir Book"/>
                <a:cs typeface="Avenir Book"/>
              </a:rPr>
              <a:t>savings </a:t>
            </a:r>
            <a:r>
              <a:rPr lang="en-US" dirty="0" smtClean="0">
                <a:solidFill>
                  <a:srgbClr val="3059C7"/>
                </a:solidFill>
                <a:latin typeface="Avenir Book"/>
                <a:cs typeface="Avenir Book"/>
              </a:rPr>
              <a:t>to consumers</a:t>
            </a:r>
          </a:p>
          <a:p>
            <a:pPr marL="342900" indent="-342900">
              <a:spcAft>
                <a:spcPts val="1000"/>
              </a:spcAft>
              <a:buClr>
                <a:srgbClr val="3059C7"/>
              </a:buClr>
              <a:buFont typeface="Arial"/>
              <a:buChar char="•"/>
            </a:pPr>
            <a:r>
              <a:rPr lang="en-US" dirty="0" smtClean="0">
                <a:solidFill>
                  <a:srgbClr val="3059C7"/>
                </a:solidFill>
                <a:latin typeface="Avenir Book"/>
                <a:cs typeface="Avenir Book"/>
              </a:rPr>
              <a:t>190 </a:t>
            </a:r>
            <a:r>
              <a:rPr lang="en-US" dirty="0" err="1" smtClean="0">
                <a:solidFill>
                  <a:srgbClr val="3059C7"/>
                </a:solidFill>
                <a:latin typeface="Avenir Book"/>
                <a:cs typeface="Avenir Book"/>
              </a:rPr>
              <a:t>Mtoe</a:t>
            </a:r>
            <a:r>
              <a:rPr lang="en-US" dirty="0" smtClean="0">
                <a:solidFill>
                  <a:srgbClr val="3059C7"/>
                </a:solidFill>
                <a:latin typeface="Avenir Book"/>
                <a:cs typeface="Avenir Book"/>
              </a:rPr>
              <a:t> </a:t>
            </a:r>
            <a:r>
              <a:rPr lang="en-US" dirty="0" smtClean="0">
                <a:solidFill>
                  <a:srgbClr val="3059C7"/>
                </a:solidFill>
                <a:latin typeface="Avenir Book"/>
                <a:cs typeface="Avenir Book"/>
              </a:rPr>
              <a:t>of </a:t>
            </a:r>
            <a:r>
              <a:rPr lang="en-US" dirty="0" smtClean="0">
                <a:solidFill>
                  <a:srgbClr val="3059C7"/>
                </a:solidFill>
                <a:latin typeface="Avenir Book"/>
                <a:cs typeface="Avenir Book"/>
              </a:rPr>
              <a:t>energy imports </a:t>
            </a:r>
            <a:r>
              <a:rPr lang="en-US" dirty="0" smtClean="0">
                <a:solidFill>
                  <a:srgbClr val="3059C7"/>
                </a:solidFill>
                <a:latin typeface="Avenir Book"/>
                <a:cs typeface="Avenir Book"/>
              </a:rPr>
              <a:t>replaced by </a:t>
            </a:r>
            <a:r>
              <a:rPr lang="en-US" dirty="0" smtClean="0">
                <a:solidFill>
                  <a:srgbClr val="3059C7"/>
                </a:solidFill>
                <a:latin typeface="Avenir Book"/>
                <a:cs typeface="Avenir Book"/>
              </a:rPr>
              <a:t>locally supplied efficiency</a:t>
            </a:r>
            <a:endParaRPr lang="en-US" dirty="0">
              <a:solidFill>
                <a:srgbClr val="3059C7"/>
              </a:solidFill>
              <a:latin typeface="Avenir Book"/>
              <a:cs typeface="Avenir Book"/>
            </a:endParaRPr>
          </a:p>
          <a:p>
            <a:pPr marL="342900" indent="-342900">
              <a:spcAft>
                <a:spcPts val="1000"/>
              </a:spcAft>
              <a:buClr>
                <a:srgbClr val="3059C7"/>
              </a:buClr>
              <a:buFont typeface="Arial"/>
              <a:buChar char="•"/>
            </a:pPr>
            <a:r>
              <a:rPr lang="en-US" dirty="0" smtClean="0">
                <a:solidFill>
                  <a:srgbClr val="3059C7"/>
                </a:solidFill>
                <a:latin typeface="Avenir Book"/>
                <a:cs typeface="Avenir Book"/>
              </a:rPr>
              <a:t>820 </a:t>
            </a:r>
            <a:r>
              <a:rPr lang="en-US" dirty="0">
                <a:solidFill>
                  <a:srgbClr val="3059C7"/>
                </a:solidFill>
                <a:latin typeface="Avenir Book"/>
                <a:cs typeface="Avenir Book"/>
              </a:rPr>
              <a:t>MtCO</a:t>
            </a:r>
            <a:r>
              <a:rPr lang="en-US" baseline="-25000" dirty="0">
                <a:solidFill>
                  <a:srgbClr val="3059C7"/>
                </a:solidFill>
                <a:latin typeface="Avenir Book"/>
                <a:cs typeface="Avenir Book"/>
              </a:rPr>
              <a:t>2</a:t>
            </a:r>
            <a:r>
              <a:rPr lang="en-US" dirty="0">
                <a:solidFill>
                  <a:srgbClr val="3059C7"/>
                </a:solidFill>
                <a:latin typeface="Avenir Book"/>
                <a:cs typeface="Avenir Book"/>
              </a:rPr>
              <a:t> </a:t>
            </a:r>
            <a:r>
              <a:rPr lang="en-US" dirty="0" smtClean="0">
                <a:solidFill>
                  <a:srgbClr val="3059C7"/>
                </a:solidFill>
                <a:latin typeface="Avenir Book"/>
                <a:cs typeface="Avenir Book"/>
              </a:rPr>
              <a:t>in greenhouse gas emissions </a:t>
            </a:r>
            <a:r>
              <a:rPr lang="en-US" dirty="0" smtClean="0">
                <a:solidFill>
                  <a:srgbClr val="3059C7"/>
                </a:solidFill>
                <a:latin typeface="Avenir Book"/>
                <a:cs typeface="Avenir Book"/>
              </a:rPr>
              <a:t>reductions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051381"/>
            <a:ext cx="3644900" cy="45493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3207" y="5575300"/>
            <a:ext cx="31654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srgbClr val="7F7F7F"/>
                </a:solidFill>
              </a:rPr>
              <a:t>Source: IEA, Energy Efficiency Market Report, 2015</a:t>
            </a:r>
            <a:endParaRPr lang="en-US" sz="1000" i="1" dirty="0">
              <a:solidFill>
                <a:srgbClr val="7F7F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582424"/>
            <a:ext cx="725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3059C7"/>
                </a:solidFill>
                <a:latin typeface="Avenir Black"/>
                <a:cs typeface="Avenir Black"/>
              </a:rPr>
              <a:t>The Multiple Benefits of Energy </a:t>
            </a:r>
            <a:r>
              <a:rPr lang="en-US" sz="2800" b="1" i="1" dirty="0" smtClean="0">
                <a:solidFill>
                  <a:srgbClr val="3059C7"/>
                </a:solidFill>
                <a:latin typeface="Avenir Black"/>
                <a:cs typeface="Avenir Black"/>
              </a:rPr>
              <a:t>Efficiency </a:t>
            </a:r>
            <a:endParaRPr lang="en-US" sz="2800" b="1" i="1" dirty="0">
              <a:solidFill>
                <a:srgbClr val="3059C7"/>
              </a:solidFill>
              <a:latin typeface="Avenir Black"/>
              <a:cs typeface="Avenir Blac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5204" y="3366074"/>
            <a:ext cx="4635803" cy="16091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216000" tIns="187200" rIns="216000" bIns="18720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3059C7"/>
              </a:buClr>
            </a:pPr>
            <a:r>
              <a:rPr lang="en-US" sz="2000" dirty="0" smtClean="0">
                <a:solidFill>
                  <a:schemeClr val="bg1"/>
                </a:solidFill>
              </a:rPr>
              <a:t>Energy efficiency </a:t>
            </a:r>
            <a:r>
              <a:rPr lang="en-US" sz="2000" dirty="0">
                <a:solidFill>
                  <a:schemeClr val="bg1"/>
                </a:solidFill>
              </a:rPr>
              <a:t>programs for appliances and equipment have made a </a:t>
            </a:r>
            <a:r>
              <a:rPr lang="en-US" sz="2000" dirty="0" smtClean="0">
                <a:solidFill>
                  <a:schemeClr val="bg1"/>
                </a:solidFill>
              </a:rPr>
              <a:t>significant </a:t>
            </a:r>
            <a:r>
              <a:rPr lang="en-US" sz="2000" dirty="0">
                <a:solidFill>
                  <a:schemeClr val="bg1"/>
                </a:solidFill>
              </a:rPr>
              <a:t>contribution to these </a:t>
            </a:r>
            <a:r>
              <a:rPr lang="en-US" sz="2000" dirty="0" smtClean="0">
                <a:solidFill>
                  <a:schemeClr val="bg1"/>
                </a:solidFill>
              </a:rPr>
              <a:t>achievements</a:t>
            </a:r>
            <a:r>
              <a:rPr lang="en-AU" sz="2000" dirty="0" smtClean="0">
                <a:solidFill>
                  <a:schemeClr val="bg1"/>
                </a:solidFill>
              </a:rPr>
              <a:t>........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170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7A7C8C7-39B6-3949-9E0D-4E0BD447789A}" type="slidenum">
              <a:rPr lang="en-US" sz="1800">
                <a:latin typeface="Calibri" charset="0"/>
              </a:rPr>
              <a:pPr algn="r" eaLnBrk="1" hangingPunct="1"/>
              <a:t>4</a:t>
            </a:fld>
            <a:endParaRPr lang="en-US" sz="1800">
              <a:latin typeface="Calibri" charset="0"/>
            </a:endParaRPr>
          </a:p>
        </p:txBody>
      </p:sp>
      <p:sp>
        <p:nvSpPr>
          <p:cNvPr id="34820" name="Subtitle 2"/>
          <p:cNvSpPr txBox="1">
            <a:spLocks/>
          </p:cNvSpPr>
          <p:nvPr/>
        </p:nvSpPr>
        <p:spPr bwMode="auto">
          <a:xfrm>
            <a:off x="990600" y="1689100"/>
            <a:ext cx="78867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spcAft>
                <a:spcPts val="1200"/>
              </a:spcAft>
              <a:buClr>
                <a:srgbClr val="A0CF40"/>
              </a:buClr>
              <a:buFont typeface="Wingdings" charset="0"/>
              <a:buChar char="§"/>
            </a:pPr>
            <a:r>
              <a:rPr lang="en-US" sz="2000" dirty="0" smtClean="0">
                <a:latin typeface="Avenir Book"/>
                <a:cs typeface="Avenir Book"/>
              </a:rPr>
              <a:t>This report </a:t>
            </a:r>
            <a:r>
              <a:rPr lang="en-US" sz="2000" dirty="0" smtClean="0">
                <a:latin typeface="Avenir Book"/>
                <a:cs typeface="Avenir Book"/>
              </a:rPr>
              <a:t>provides an authoritative summary of </a:t>
            </a:r>
            <a:r>
              <a:rPr lang="en-US" sz="2000" b="1" dirty="0" smtClean="0">
                <a:solidFill>
                  <a:srgbClr val="3059C7"/>
                </a:solidFill>
                <a:latin typeface="Avenir Book"/>
                <a:cs typeface="Avenir Book"/>
              </a:rPr>
              <a:t>past achievements</a:t>
            </a:r>
            <a:r>
              <a:rPr lang="en-US" sz="2000" b="1" dirty="0" smtClean="0">
                <a:latin typeface="Avenir Book"/>
                <a:cs typeface="Avenir Book"/>
              </a:rPr>
              <a:t> </a:t>
            </a:r>
            <a:r>
              <a:rPr lang="en-US" sz="2000" dirty="0" smtClean="0">
                <a:latin typeface="Avenir Book"/>
                <a:cs typeface="Avenir Book"/>
              </a:rPr>
              <a:t>of</a:t>
            </a:r>
            <a:r>
              <a:rPr lang="en-US" sz="2000" dirty="0">
                <a:latin typeface="Avenir Book"/>
                <a:cs typeface="Avenir Book"/>
              </a:rPr>
              <a:t> n</a:t>
            </a:r>
            <a:r>
              <a:rPr lang="en-US" sz="2000" dirty="0" smtClean="0">
                <a:latin typeface="Avenir Book"/>
                <a:cs typeface="Avenir Book"/>
              </a:rPr>
              <a:t>ational </a:t>
            </a:r>
            <a:r>
              <a:rPr lang="en-US" sz="2000" dirty="0">
                <a:latin typeface="Avenir Book"/>
                <a:cs typeface="Avenir Book"/>
              </a:rPr>
              <a:t>energy efficiency standards and labelling (EESL) programs </a:t>
            </a:r>
            <a:r>
              <a:rPr lang="en-US" sz="2000" dirty="0" smtClean="0">
                <a:latin typeface="Avenir Book"/>
                <a:cs typeface="Avenir Book"/>
              </a:rPr>
              <a:t>for </a:t>
            </a:r>
            <a:r>
              <a:rPr lang="en-US" sz="2000" b="1" dirty="0" smtClean="0">
                <a:solidFill>
                  <a:srgbClr val="3059C7"/>
                </a:solidFill>
                <a:latin typeface="Avenir Book"/>
                <a:cs typeface="Avenir Book"/>
              </a:rPr>
              <a:t>appliances &amp; equipment</a:t>
            </a:r>
            <a:r>
              <a:rPr lang="en-US" sz="2000" dirty="0" smtClean="0">
                <a:latin typeface="Avenir Book"/>
                <a:cs typeface="Avenir Book"/>
              </a:rPr>
              <a:t>.</a:t>
            </a:r>
          </a:p>
          <a:p>
            <a:pPr>
              <a:spcBef>
                <a:spcPct val="20000"/>
              </a:spcBef>
              <a:spcAft>
                <a:spcPts val="0"/>
              </a:spcAft>
              <a:buClr>
                <a:srgbClr val="A0CF40"/>
              </a:buClr>
              <a:buFont typeface="Wingdings" charset="0"/>
              <a:buChar char="§"/>
            </a:pPr>
            <a:r>
              <a:rPr lang="en-US" sz="2000" dirty="0" smtClean="0">
                <a:latin typeface="Avenir Book"/>
                <a:cs typeface="Avenir Book"/>
              </a:rPr>
              <a:t>EESL programs include:</a:t>
            </a:r>
          </a:p>
          <a:p>
            <a:pPr lvl="1">
              <a:spcBef>
                <a:spcPct val="20000"/>
              </a:spcBef>
              <a:spcAft>
                <a:spcPts val="0"/>
              </a:spcAft>
              <a:buClr>
                <a:srgbClr val="A0CF40"/>
              </a:buClr>
              <a:buFont typeface="Arial"/>
              <a:buChar char="•"/>
            </a:pPr>
            <a:r>
              <a:rPr lang="en-US" sz="1800" dirty="0">
                <a:latin typeface="Avenir Book"/>
                <a:cs typeface="Avenir Book"/>
              </a:rPr>
              <a:t>M</a:t>
            </a:r>
            <a:r>
              <a:rPr lang="en-US" sz="1800" dirty="0" smtClean="0">
                <a:latin typeface="Avenir Book"/>
                <a:cs typeface="Avenir Book"/>
              </a:rPr>
              <a:t>inimum energy performance standards (MEPS)</a:t>
            </a:r>
          </a:p>
          <a:p>
            <a:pPr lvl="1">
              <a:spcBef>
                <a:spcPct val="20000"/>
              </a:spcBef>
              <a:spcAft>
                <a:spcPts val="0"/>
              </a:spcAft>
              <a:buClr>
                <a:srgbClr val="A0CF40"/>
              </a:buClr>
              <a:buFont typeface="Arial"/>
              <a:buChar char="•"/>
            </a:pPr>
            <a:r>
              <a:rPr lang="en-US" sz="1800" dirty="0">
                <a:latin typeface="Avenir Book"/>
                <a:cs typeface="Avenir Book"/>
              </a:rPr>
              <a:t>Mandatory </a:t>
            </a:r>
            <a:r>
              <a:rPr lang="en-US" sz="1800" dirty="0" smtClean="0">
                <a:latin typeface="Avenir Book"/>
                <a:cs typeface="Avenir Book"/>
              </a:rPr>
              <a:t>comparison labels (usually stars or numbers)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Clr>
                <a:srgbClr val="A0CF40"/>
              </a:buClr>
              <a:buFont typeface="Arial"/>
              <a:buChar char="•"/>
            </a:pPr>
            <a:r>
              <a:rPr lang="en-US" sz="1800" dirty="0" smtClean="0">
                <a:latin typeface="Avenir Book"/>
                <a:cs typeface="Avenir Book"/>
              </a:rPr>
              <a:t>Endorsement labels (the best in class)</a:t>
            </a:r>
          </a:p>
          <a:p>
            <a:pPr>
              <a:spcBef>
                <a:spcPct val="20000"/>
              </a:spcBef>
              <a:spcAft>
                <a:spcPts val="1200"/>
              </a:spcAft>
              <a:buClr>
                <a:srgbClr val="A0CF40"/>
              </a:buClr>
              <a:buFont typeface="Wingdings" charset="0"/>
              <a:buChar char="§"/>
            </a:pPr>
            <a:r>
              <a:rPr lang="en-US" sz="2000" dirty="0" smtClean="0">
                <a:latin typeface="Avenir Book"/>
                <a:cs typeface="Avenir Book"/>
              </a:rPr>
              <a:t>EESL programs operate </a:t>
            </a:r>
            <a:r>
              <a:rPr lang="en-US" sz="2000" dirty="0">
                <a:latin typeface="Avenir Book"/>
                <a:cs typeface="Avenir Book"/>
              </a:rPr>
              <a:t>in </a:t>
            </a:r>
            <a:r>
              <a:rPr lang="en-US" sz="2000" dirty="0" smtClean="0">
                <a:latin typeface="Avenir Book"/>
                <a:cs typeface="Avenir Book"/>
              </a:rPr>
              <a:t>&gt;80 countries, </a:t>
            </a:r>
            <a:r>
              <a:rPr lang="en-US" sz="2000" dirty="0">
                <a:latin typeface="Avenir Book"/>
                <a:cs typeface="Avenir Book"/>
              </a:rPr>
              <a:t>covering </a:t>
            </a:r>
            <a:r>
              <a:rPr lang="en-US" sz="2000" dirty="0" smtClean="0">
                <a:latin typeface="Avenir Book"/>
                <a:cs typeface="Avenir Book"/>
              </a:rPr>
              <a:t>&gt;50 </a:t>
            </a:r>
            <a:r>
              <a:rPr lang="en-US" sz="2000" dirty="0">
                <a:latin typeface="Avenir Book"/>
                <a:cs typeface="Avenir Book"/>
              </a:rPr>
              <a:t>different types </a:t>
            </a:r>
            <a:r>
              <a:rPr lang="en-US" sz="2000" dirty="0" smtClean="0">
                <a:latin typeface="Avenir Book"/>
                <a:cs typeface="Avenir Book"/>
              </a:rPr>
              <a:t>of equipment </a:t>
            </a:r>
            <a:r>
              <a:rPr lang="en-US" sz="2000" dirty="0">
                <a:latin typeface="Avenir Book"/>
                <a:cs typeface="Avenir Book"/>
              </a:rPr>
              <a:t>in </a:t>
            </a:r>
            <a:r>
              <a:rPr lang="en-US" sz="2000" dirty="0" smtClean="0">
                <a:latin typeface="Avenir Book"/>
                <a:cs typeface="Avenir Book"/>
              </a:rPr>
              <a:t>all sectors</a:t>
            </a:r>
            <a:r>
              <a:rPr lang="en-US" sz="2000" dirty="0">
                <a:latin typeface="Avenir Book"/>
                <a:cs typeface="Avenir Book"/>
              </a:rPr>
              <a:t>. </a:t>
            </a:r>
            <a:endParaRPr lang="en-US" sz="2000" dirty="0" smtClean="0">
              <a:latin typeface="Avenir Book"/>
              <a:cs typeface="Avenir Book"/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buClr>
                <a:srgbClr val="A0CF40"/>
              </a:buClr>
              <a:buFont typeface="Wingdings" charset="0"/>
              <a:buChar char="§"/>
            </a:pPr>
            <a:r>
              <a:rPr lang="en-US" sz="2000" dirty="0" smtClean="0">
                <a:latin typeface="Avenir Book"/>
                <a:cs typeface="Avenir Book"/>
              </a:rPr>
              <a:t>They </a:t>
            </a:r>
            <a:r>
              <a:rPr lang="en-US" sz="2000" dirty="0">
                <a:latin typeface="Avenir Book"/>
                <a:cs typeface="Avenir Book"/>
              </a:rPr>
              <a:t>provide the cornerstone of most national energy efficiency and climate change mitigation programs.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68438" y="811213"/>
            <a:ext cx="6215062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i="1" dirty="0" smtClean="0">
                <a:solidFill>
                  <a:srgbClr val="3059C7"/>
                </a:solidFill>
                <a:latin typeface="Avenir Black"/>
                <a:cs typeface="Avenir Black"/>
              </a:rPr>
              <a:t>Achievements of EESL programs</a:t>
            </a:r>
            <a:endParaRPr lang="en-US" sz="2800" b="1" i="1" dirty="0">
              <a:solidFill>
                <a:srgbClr val="3059C7"/>
              </a:solidFill>
              <a:latin typeface="Avenir Black"/>
              <a:cs typeface="Avenir Blac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1F30804-3085-5542-92D0-8068D15CF1E2}" type="slidenum">
              <a:rPr lang="en-US" smtClean="0"/>
              <a:pPr algn="r">
                <a:defRPr/>
              </a:pPr>
              <a:t>5</a:t>
            </a:fld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704949"/>
              </p:ext>
            </p:extLst>
          </p:nvPr>
        </p:nvGraphicFramePr>
        <p:xfrm>
          <a:off x="4762500" y="1492022"/>
          <a:ext cx="38354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409700" y="838082"/>
            <a:ext cx="706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Summary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of 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policy measures,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by 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measure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t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ype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for 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selected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ountries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, 2013</a:t>
            </a:r>
          </a:p>
        </p:txBody>
      </p:sp>
      <p:sp>
        <p:nvSpPr>
          <p:cNvPr id="6" name="Rectangle 5"/>
          <p:cNvSpPr/>
          <p:nvPr/>
        </p:nvSpPr>
        <p:spPr>
          <a:xfrm>
            <a:off x="1282700" y="5448300"/>
            <a:ext cx="718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Harrington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L., J. Brown, and M.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Caithness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Energy standards and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labelling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programs throughout the world in 2013, 2014, Energy </a:t>
            </a:r>
            <a:r>
              <a:rPr lang="en-US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Ef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</a:t>
            </a:r>
            <a:r>
              <a:rPr lang="en-US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cient</a:t>
            </a:r>
            <a:r>
              <a:rPr lang="en-US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Strategies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9846475"/>
              </p:ext>
            </p:extLst>
          </p:nvPr>
        </p:nvGraphicFramePr>
        <p:xfrm>
          <a:off x="1003300" y="1504722"/>
          <a:ext cx="36195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39900" y="3454400"/>
            <a:ext cx="2882900" cy="338554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3059C7"/>
                </a:solidFill>
              </a:rPr>
              <a:t>Growth in all program types</a:t>
            </a:r>
            <a:endParaRPr lang="en-US" sz="1600" b="1" i="1" dirty="0">
              <a:solidFill>
                <a:srgbClr val="3059C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0400" y="3674477"/>
            <a:ext cx="2425700" cy="338554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3059C7"/>
                </a:solidFill>
              </a:rPr>
              <a:t>Growth in all regions</a:t>
            </a:r>
            <a:endParaRPr lang="en-US" sz="1600" b="1" i="1" dirty="0">
              <a:solidFill>
                <a:srgbClr val="3059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81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Graphic spid="7" grpId="0">
        <p:bldAsOne/>
      </p:bldGraphic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84000"/>
          </a:blip>
          <a:stretch>
            <a:fillRect/>
          </a:stretch>
        </p:blipFill>
        <p:spPr>
          <a:xfrm rot="464129">
            <a:off x="4429449" y="670353"/>
            <a:ext cx="4047974" cy="5145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1F30804-3085-5542-92D0-8068D15CF1E2}" type="slidenum">
              <a:rPr lang="en-US" smtClean="0"/>
              <a:pPr algn="r">
                <a:defRPr/>
              </a:pPr>
              <a:t>6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392238" y="811213"/>
            <a:ext cx="6215062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i="1" dirty="0" smtClean="0">
                <a:solidFill>
                  <a:srgbClr val="3059C7"/>
                </a:solidFill>
                <a:latin typeface="Avenir Black"/>
                <a:cs typeface="Avenir Black"/>
              </a:rPr>
              <a:t>Report Coverage</a:t>
            </a:r>
            <a:endParaRPr lang="en-US" sz="2800" b="1" i="1" dirty="0">
              <a:solidFill>
                <a:srgbClr val="3059C7"/>
              </a:solidFill>
              <a:latin typeface="Avenir Black"/>
              <a:cs typeface="Avenir Black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952500" y="1676400"/>
            <a:ext cx="33401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spcAft>
                <a:spcPts val="1200"/>
              </a:spcAft>
              <a:buClr>
                <a:srgbClr val="A0CF40"/>
              </a:buClr>
              <a:buFont typeface="Wingdings" charset="0"/>
              <a:buChar char="§"/>
            </a:pPr>
            <a:r>
              <a:rPr lang="en-US" sz="2000" dirty="0" smtClean="0">
                <a:latin typeface="Avenir Book"/>
                <a:cs typeface="Avenir Book"/>
              </a:rPr>
              <a:t>First </a:t>
            </a:r>
            <a:r>
              <a:rPr lang="en-US" sz="2000" dirty="0" smtClean="0"/>
              <a:t>published </a:t>
            </a:r>
            <a:r>
              <a:rPr lang="en-US" sz="2000" dirty="0"/>
              <a:t>in 2015 </a:t>
            </a:r>
            <a:r>
              <a:rPr lang="en-US" sz="2000" dirty="0" smtClean="0"/>
              <a:t>- updated and expanded in 2016.</a:t>
            </a:r>
            <a:endParaRPr lang="en-US" sz="2000" dirty="0"/>
          </a:p>
          <a:p>
            <a:pPr>
              <a:spcBef>
                <a:spcPct val="20000"/>
              </a:spcBef>
              <a:spcAft>
                <a:spcPts val="1200"/>
              </a:spcAft>
              <a:buClr>
                <a:srgbClr val="A0CF40"/>
              </a:buClr>
              <a:buFont typeface="Wingdings" charset="0"/>
              <a:buChar char="§"/>
            </a:pPr>
            <a:r>
              <a:rPr lang="en-US" sz="2000" dirty="0" smtClean="0">
                <a:latin typeface="Avenir Book"/>
                <a:cs typeface="Avenir Book"/>
              </a:rPr>
              <a:t>Based on evidence published in over 150 detailed impact studies.</a:t>
            </a:r>
          </a:p>
          <a:p>
            <a:pPr>
              <a:spcBef>
                <a:spcPct val="20000"/>
              </a:spcBef>
              <a:spcAft>
                <a:spcPts val="1200"/>
              </a:spcAft>
              <a:buClr>
                <a:srgbClr val="A0CF40"/>
              </a:buClr>
              <a:buFont typeface="Wingdings" charset="0"/>
              <a:buChar char="§"/>
            </a:pPr>
            <a:r>
              <a:rPr lang="en-US" sz="2000" dirty="0" smtClean="0">
                <a:latin typeface="Avenir Book"/>
                <a:cs typeface="Avenir Book"/>
              </a:rPr>
              <a:t>Covers EESL programs in 50 countries spanning over 30 different product types. </a:t>
            </a:r>
            <a:endParaRPr lang="en-US" sz="2000" dirty="0" smtClean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194156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1F30804-3085-5542-92D0-8068D15CF1E2}" type="slidenum">
              <a:rPr lang="en-US" smtClean="0"/>
              <a:pPr algn="r">
                <a:defRPr/>
              </a:pPr>
              <a:t>7</a:t>
            </a:fld>
            <a:endParaRPr lang="en-US" dirty="0"/>
          </a:p>
        </p:txBody>
      </p:sp>
      <p:sp>
        <p:nvSpPr>
          <p:cNvPr id="3" name="Subtitle 2"/>
          <p:cNvSpPr txBox="1">
            <a:spLocks/>
          </p:cNvSpPr>
          <p:nvPr/>
        </p:nvSpPr>
        <p:spPr bwMode="auto">
          <a:xfrm>
            <a:off x="1358900" y="1587500"/>
            <a:ext cx="7327900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spcAft>
                <a:spcPts val="1200"/>
              </a:spcAft>
              <a:buClr>
                <a:srgbClr val="A0CF40"/>
              </a:buClr>
            </a:pPr>
            <a:r>
              <a:rPr lang="en-US" sz="2000" b="1" u="sng" dirty="0" smtClean="0">
                <a:solidFill>
                  <a:srgbClr val="3059C7"/>
                </a:solidFill>
                <a:latin typeface="Avenir Black"/>
                <a:cs typeface="Avenir Black"/>
              </a:rPr>
              <a:t>Products</a:t>
            </a:r>
          </a:p>
          <a:p>
            <a:pPr>
              <a:spcAft>
                <a:spcPts val="1200"/>
              </a:spcAft>
              <a:buClr>
                <a:srgbClr val="A0CF40"/>
              </a:buClr>
              <a:buFont typeface="Wingdings" charset="2"/>
              <a:buChar char="§"/>
            </a:pPr>
            <a:r>
              <a:rPr lang="en-US" sz="2000" dirty="0" smtClean="0">
                <a:latin typeface="Avenir Book"/>
                <a:cs typeface="Avenir Book"/>
              </a:rPr>
              <a:t>The </a:t>
            </a:r>
            <a:r>
              <a:rPr lang="en-US" sz="2000" dirty="0">
                <a:latin typeface="Avenir Book"/>
                <a:cs typeface="Avenir Book"/>
              </a:rPr>
              <a:t>energy efficiency of major appliances </a:t>
            </a:r>
            <a:r>
              <a:rPr lang="en-US" sz="2000" dirty="0" smtClean="0">
                <a:latin typeface="Avenir Book"/>
                <a:cs typeface="Avenir Book"/>
              </a:rPr>
              <a:t>have </a:t>
            </a:r>
            <a:r>
              <a:rPr lang="en-US" sz="2000" dirty="0">
                <a:latin typeface="Avenir Book"/>
                <a:cs typeface="Avenir Book"/>
              </a:rPr>
              <a:t>increased at more than </a:t>
            </a:r>
            <a:r>
              <a:rPr lang="en-US" sz="2000" dirty="0" smtClean="0">
                <a:latin typeface="Avenir Book"/>
                <a:cs typeface="Avenir Book"/>
              </a:rPr>
              <a:t>3x the </a:t>
            </a:r>
            <a:r>
              <a:rPr lang="en-US" sz="2000" dirty="0">
                <a:latin typeface="Avenir Book"/>
                <a:cs typeface="Avenir Book"/>
              </a:rPr>
              <a:t>underlying rate of technology </a:t>
            </a:r>
            <a:r>
              <a:rPr lang="en-US" sz="2000" dirty="0" smtClean="0">
                <a:latin typeface="Avenir Book"/>
                <a:cs typeface="Avenir Book"/>
              </a:rPr>
              <a:t>improvement </a:t>
            </a:r>
            <a:r>
              <a:rPr lang="en-US" sz="2000" dirty="0">
                <a:latin typeface="Avenir Book"/>
                <a:cs typeface="Avenir Book"/>
              </a:rPr>
              <a:t>in </a:t>
            </a:r>
            <a:r>
              <a:rPr lang="en-US" sz="2000" dirty="0" smtClean="0">
                <a:latin typeface="Avenir Book"/>
                <a:cs typeface="Avenir Book"/>
              </a:rPr>
              <a:t>countries with EESL programs.</a:t>
            </a:r>
            <a:endParaRPr lang="en-US" sz="2000" dirty="0">
              <a:latin typeface="Avenir Book"/>
              <a:cs typeface="Avenir Book"/>
            </a:endParaRPr>
          </a:p>
          <a:p>
            <a:pPr>
              <a:spcAft>
                <a:spcPts val="1200"/>
              </a:spcAft>
              <a:buClr>
                <a:srgbClr val="A0CF40"/>
              </a:buClr>
              <a:buFont typeface="Wingdings" charset="2"/>
              <a:buChar char="§"/>
            </a:pPr>
            <a:r>
              <a:rPr lang="en-US" sz="2000" dirty="0">
                <a:latin typeface="Avenir Book"/>
                <a:cs typeface="Avenir Book"/>
              </a:rPr>
              <a:t>One-off improvements of more than 30% have been </a:t>
            </a:r>
            <a:r>
              <a:rPr lang="en-US" sz="2000" dirty="0" smtClean="0">
                <a:latin typeface="Avenir Book"/>
                <a:cs typeface="Avenir Book"/>
              </a:rPr>
              <a:t>observed. </a:t>
            </a:r>
            <a:endParaRPr lang="en-US" sz="2000" dirty="0">
              <a:latin typeface="Avenir Book"/>
              <a:cs typeface="Avenir Book"/>
            </a:endParaRPr>
          </a:p>
          <a:p>
            <a:pPr marL="0" indent="0">
              <a:spcAft>
                <a:spcPts val="1200"/>
              </a:spcAft>
              <a:buClr>
                <a:srgbClr val="A0CF40"/>
              </a:buClr>
            </a:pPr>
            <a:r>
              <a:rPr lang="en-US" sz="2000" b="1" u="sng" dirty="0" smtClean="0">
                <a:solidFill>
                  <a:srgbClr val="3059C7"/>
                </a:solidFill>
                <a:latin typeface="Avenir Black"/>
                <a:cs typeface="Avenir Black"/>
              </a:rPr>
              <a:t>National Energy Consumption</a:t>
            </a:r>
          </a:p>
          <a:p>
            <a:pPr>
              <a:spcAft>
                <a:spcPts val="1200"/>
              </a:spcAft>
              <a:buClr>
                <a:srgbClr val="A0CF40"/>
              </a:buClr>
              <a:buFont typeface="Wingdings" charset="2"/>
              <a:buChar char="§"/>
            </a:pPr>
            <a:r>
              <a:rPr lang="en-US" sz="2000" dirty="0" smtClean="0">
                <a:latin typeface="Avenir Book"/>
                <a:cs typeface="Avenir Book"/>
              </a:rPr>
              <a:t>The </a:t>
            </a:r>
            <a:r>
              <a:rPr lang="en-US" sz="2000" dirty="0">
                <a:latin typeface="Avenir Book"/>
                <a:cs typeface="Avenir Book"/>
              </a:rPr>
              <a:t>most mature national EESL programs covering a broad range of products are estimated to save between </a:t>
            </a:r>
            <a:r>
              <a:rPr lang="en-US" sz="2000" b="1" u="sng" dirty="0">
                <a:solidFill>
                  <a:srgbClr val="3059C7"/>
                </a:solidFill>
                <a:latin typeface="Avenir Book"/>
                <a:cs typeface="Avenir Book"/>
              </a:rPr>
              <a:t>10% and 25%</a:t>
            </a:r>
            <a:r>
              <a:rPr lang="en-US" sz="2000" dirty="0">
                <a:latin typeface="Avenir Book"/>
                <a:cs typeface="Avenir Book"/>
              </a:rPr>
              <a:t> of national or relevant </a:t>
            </a:r>
            <a:r>
              <a:rPr lang="en-US" sz="2000" dirty="0" err="1">
                <a:latin typeface="Avenir Book"/>
                <a:cs typeface="Avenir Book"/>
              </a:rPr>
              <a:t>sectoral</a:t>
            </a:r>
            <a:r>
              <a:rPr lang="en-US" sz="2000" dirty="0">
                <a:latin typeface="Avenir Book"/>
                <a:cs typeface="Avenir Book"/>
              </a:rPr>
              <a:t> energy consumption. </a:t>
            </a:r>
            <a:endParaRPr lang="en-US" sz="2000" dirty="0" smtClean="0">
              <a:latin typeface="Avenir Book"/>
              <a:cs typeface="Avenir Book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468438" y="760413"/>
            <a:ext cx="7218362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A0CF40"/>
                </a:solidFill>
                <a:latin typeface="Avenir Black"/>
                <a:cs typeface="Avenir Black"/>
              </a:rPr>
              <a:t>Findings:</a:t>
            </a:r>
            <a:r>
              <a:rPr lang="en-US" sz="2800" b="1" dirty="0" smtClean="0">
                <a:solidFill>
                  <a:srgbClr val="3059C7"/>
                </a:solidFill>
                <a:latin typeface="Avenir Black"/>
                <a:cs typeface="Avenir Black"/>
              </a:rPr>
              <a:t> </a:t>
            </a:r>
            <a:r>
              <a:rPr lang="en-US" sz="2800" b="1" i="1" dirty="0" smtClean="0">
                <a:solidFill>
                  <a:srgbClr val="3059C7"/>
                </a:solidFill>
                <a:latin typeface="Avenir Black"/>
                <a:cs typeface="Avenir Black"/>
              </a:rPr>
              <a:t>Efficiency </a:t>
            </a:r>
            <a:r>
              <a:rPr lang="en-US" sz="2800" b="1" i="1" dirty="0" smtClean="0">
                <a:solidFill>
                  <a:srgbClr val="3059C7"/>
                </a:solidFill>
                <a:latin typeface="Avenir Black"/>
                <a:cs typeface="Avenir Black"/>
              </a:rPr>
              <a:t>&amp; Energy Savings</a:t>
            </a:r>
            <a:endParaRPr lang="en-US" sz="2800" b="1" i="1" dirty="0">
              <a:solidFill>
                <a:srgbClr val="3059C7"/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1645607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1F30804-3085-5542-92D0-8068D15CF1E2}" type="slidenum">
              <a:rPr lang="en-US" smtClean="0"/>
              <a:pPr algn="r">
                <a:defRPr/>
              </a:pPr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438" y="2655809"/>
            <a:ext cx="6672262" cy="2908985"/>
          </a:xfrm>
          <a:prstGeom prst="rect">
            <a:avLst/>
          </a:prstGeom>
          <a:ln>
            <a:solidFill>
              <a:srgbClr val="77933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651000" y="2347613"/>
            <a:ext cx="6215062" cy="36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Net cost savings to US consumers (USD billion)</a:t>
            </a:r>
            <a:endParaRPr lang="en-US" sz="1600" dirty="0">
              <a:solidFill>
                <a:schemeClr val="accent3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8938" y="1206500"/>
            <a:ext cx="68119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A0CF40"/>
              </a:buClr>
              <a:buFont typeface="Wingdings" charset="2"/>
              <a:buChar char="§"/>
            </a:pPr>
            <a:r>
              <a:rPr lang="en-US" dirty="0">
                <a:latin typeface="Avenir Book"/>
                <a:cs typeface="Avenir Book"/>
              </a:rPr>
              <a:t>In all programs reviewed, the national benefits outweighed the additional costs by a ratio of at least </a:t>
            </a:r>
            <a:r>
              <a:rPr lang="en-US" b="1" u="sng" dirty="0">
                <a:latin typeface="Avenir Book"/>
                <a:cs typeface="Avenir Book"/>
              </a:rPr>
              <a:t>3 to </a:t>
            </a:r>
            <a:r>
              <a:rPr lang="en-US" b="1" u="sng" dirty="0" smtClean="0">
                <a:latin typeface="Avenir Book"/>
                <a:cs typeface="Avenir Book"/>
              </a:rPr>
              <a:t>1.</a:t>
            </a:r>
          </a:p>
          <a:p>
            <a:pPr marL="285750" indent="-285750">
              <a:spcAft>
                <a:spcPts val="1200"/>
              </a:spcAft>
              <a:buClr>
                <a:srgbClr val="A0CF40"/>
              </a:buClr>
              <a:buFont typeface="Wingdings" charset="2"/>
              <a:buChar char="§"/>
            </a:pPr>
            <a:r>
              <a:rPr lang="en-US" dirty="0" smtClean="0">
                <a:latin typeface="Avenir Book"/>
                <a:cs typeface="Avenir Book"/>
              </a:rPr>
              <a:t>Note: Impacts take account of likely </a:t>
            </a:r>
            <a:r>
              <a:rPr lang="en-US" b="1" u="sng" dirty="0" smtClean="0">
                <a:latin typeface="Avenir Book"/>
                <a:cs typeface="Avenir Book"/>
              </a:rPr>
              <a:t>rebound effect.</a:t>
            </a:r>
            <a:endParaRPr lang="en-US" b="1" u="sng" dirty="0">
              <a:latin typeface="Avenir Book"/>
              <a:cs typeface="Avenir Book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468438" y="646113"/>
            <a:ext cx="6215062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A0CF40"/>
                </a:solidFill>
                <a:latin typeface="Avenir Black"/>
                <a:cs typeface="Avenir Black"/>
              </a:rPr>
              <a:t>Findings:</a:t>
            </a:r>
            <a:r>
              <a:rPr lang="en-US" sz="2800" b="1" dirty="0" smtClean="0">
                <a:solidFill>
                  <a:srgbClr val="3059C7"/>
                </a:solidFill>
                <a:latin typeface="Avenir Black"/>
                <a:cs typeface="Avenir Black"/>
              </a:rPr>
              <a:t> </a:t>
            </a:r>
            <a:r>
              <a:rPr lang="en-US" sz="2800" b="1" i="1" dirty="0" smtClean="0">
                <a:solidFill>
                  <a:srgbClr val="3059C7"/>
                </a:solidFill>
                <a:latin typeface="Avenir Black"/>
                <a:cs typeface="Avenir Black"/>
              </a:rPr>
              <a:t>Cost</a:t>
            </a:r>
            <a:r>
              <a:rPr lang="en-US" sz="2800" b="1" i="1" dirty="0" smtClean="0">
                <a:solidFill>
                  <a:srgbClr val="3059C7"/>
                </a:solidFill>
                <a:latin typeface="Avenir Black"/>
                <a:cs typeface="Avenir Black"/>
              </a:rPr>
              <a:t>-benefit</a:t>
            </a:r>
            <a:endParaRPr lang="en-US" sz="2800" b="1" i="1" dirty="0">
              <a:solidFill>
                <a:srgbClr val="3059C7"/>
              </a:solidFill>
              <a:latin typeface="Avenir Black"/>
              <a:cs typeface="Avenir Blac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7700" y="5497551"/>
            <a:ext cx="6742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Meyers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S., A. Williams, and P. Chan, Energy and Economic Impacts of U.S. Federal Energy and Water Conservation Standards Adopted From 1987 Through 2013, 2014, LBNL, USA: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Berkely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California.</a:t>
            </a:r>
          </a:p>
        </p:txBody>
      </p:sp>
    </p:spTree>
    <p:extLst>
      <p:ext uri="{BB962C8B-B14F-4D97-AF65-F5344CB8AC3E}">
        <p14:creationId xmlns:p14="http://schemas.microsoft.com/office/powerpoint/2010/main" val="2295564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19096</TotalTime>
  <Words>1021</Words>
  <Application>Microsoft Macintosh PowerPoint</Application>
  <PresentationFormat>On-screen Show (4:3)</PresentationFormat>
  <Paragraphs>93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Angela Pierchorowicz</dc:creator>
  <cp:lastModifiedBy>Mark Ellis</cp:lastModifiedBy>
  <cp:revision>328</cp:revision>
  <cp:lastPrinted>2010-10-10T11:55:31Z</cp:lastPrinted>
  <dcterms:created xsi:type="dcterms:W3CDTF">2016-10-23T08:51:20Z</dcterms:created>
  <dcterms:modified xsi:type="dcterms:W3CDTF">2016-10-23T22:15:21Z</dcterms:modified>
</cp:coreProperties>
</file>